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Lst>
  <p:sldSz cx="18288000" cy="10287000"/>
  <p:notesSz cx="6858000" cy="9144000"/>
  <p:embeddedFontLst>
    <p:embeddedFont>
      <p:font typeface="Calibri" panose="020F0502020204030204" pitchFamily="34" charset="0"/>
      <p:regular r:id="rId14"/>
      <p:bold r:id="rId15"/>
      <p:italic r:id="rId16"/>
      <p:boldItalic r:id="rId17"/>
    </p:embeddedFont>
    <p:embeddedFont>
      <p:font typeface="League Spartan" panose="020B0604020202020204" charset="0"/>
      <p:regular r:id="rId18"/>
    </p:embeddedFont>
    <p:embeddedFont>
      <p:font typeface="Montserrat Light" panose="00000400000000000000" pitchFamily="50" charset="0"/>
      <p:regular r:id="rId19"/>
      <p:italic r:id="rId20"/>
    </p:embeddedFont>
    <p:embeddedFont>
      <p:font typeface="Montserrat Light Bold"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3" d="100"/>
          <a:sy n="53" d="100"/>
        </p:scale>
        <p:origin x="29"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jpeg>
</file>

<file path=ppt/media/image10.png>
</file>

<file path=ppt/media/image11.svg>
</file>

<file path=ppt/media/image12.png>
</file>

<file path=ppt/media/image13.png>
</file>

<file path=ppt/media/image2.png>
</file>

<file path=ppt/media/image3.svg>
</file>

<file path=ppt/media/image4.jpeg>
</file>

<file path=ppt/media/image5.jpe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7/18/2024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9.sv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9.sv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9.sv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9.sv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8440301" y="-860481"/>
            <a:ext cx="9847699" cy="12007961"/>
            <a:chOff x="0" y="0"/>
            <a:chExt cx="2593633" cy="3162591"/>
          </a:xfrm>
        </p:grpSpPr>
        <p:sp>
          <p:nvSpPr>
            <p:cNvPr id="4" name="Freeform 4"/>
            <p:cNvSpPr/>
            <p:nvPr/>
          </p:nvSpPr>
          <p:spPr>
            <a:xfrm>
              <a:off x="0" y="0"/>
              <a:ext cx="2593633" cy="3162590"/>
            </a:xfrm>
            <a:custGeom>
              <a:avLst/>
              <a:gdLst/>
              <a:ahLst/>
              <a:cxnLst/>
              <a:rect l="l" t="t" r="r" b="b"/>
              <a:pathLst>
                <a:path w="2593633" h="3162590">
                  <a:moveTo>
                    <a:pt x="0" y="0"/>
                  </a:moveTo>
                  <a:lnTo>
                    <a:pt x="2593633" y="0"/>
                  </a:lnTo>
                  <a:lnTo>
                    <a:pt x="2593633" y="3162590"/>
                  </a:lnTo>
                  <a:lnTo>
                    <a:pt x="0" y="3162590"/>
                  </a:lnTo>
                  <a:close/>
                </a:path>
              </a:pathLst>
            </a:custGeom>
            <a:solidFill>
              <a:srgbClr val="FFCB13">
                <a:alpha val="83922"/>
              </a:srgbClr>
            </a:solidFill>
          </p:spPr>
        </p:sp>
        <p:sp>
          <p:nvSpPr>
            <p:cNvPr id="5" name="TextBox 5"/>
            <p:cNvSpPr txBox="1"/>
            <p:nvPr/>
          </p:nvSpPr>
          <p:spPr>
            <a:xfrm>
              <a:off x="0" y="-19050"/>
              <a:ext cx="2593633" cy="3181641"/>
            </a:xfrm>
            <a:prstGeom prst="rect">
              <a:avLst/>
            </a:prstGeom>
          </p:spPr>
          <p:txBody>
            <a:bodyPr lIns="50800" tIns="50800" rIns="50800" bIns="50800" rtlCol="0" anchor="ctr"/>
            <a:lstStyle/>
            <a:p>
              <a:pPr algn="ctr">
                <a:lnSpc>
                  <a:spcPts val="2859"/>
                </a:lnSpc>
              </a:pPr>
              <a:endParaRPr/>
            </a:p>
          </p:txBody>
        </p:sp>
      </p:grpSp>
      <p:grpSp>
        <p:nvGrpSpPr>
          <p:cNvPr id="6" name="Group 6"/>
          <p:cNvGrpSpPr/>
          <p:nvPr/>
        </p:nvGrpSpPr>
        <p:grpSpPr>
          <a:xfrm>
            <a:off x="1028700" y="6820936"/>
            <a:ext cx="6847884" cy="651203"/>
            <a:chOff x="0" y="0"/>
            <a:chExt cx="1454097" cy="138278"/>
          </a:xfrm>
        </p:grpSpPr>
        <p:sp>
          <p:nvSpPr>
            <p:cNvPr id="7" name="Freeform 7"/>
            <p:cNvSpPr/>
            <p:nvPr/>
          </p:nvSpPr>
          <p:spPr>
            <a:xfrm>
              <a:off x="0" y="0"/>
              <a:ext cx="1454097" cy="138278"/>
            </a:xfrm>
            <a:custGeom>
              <a:avLst/>
              <a:gdLst/>
              <a:ahLst/>
              <a:cxnLst/>
              <a:rect l="l" t="t" r="r" b="b"/>
              <a:pathLst>
                <a:path w="1454097" h="138278">
                  <a:moveTo>
                    <a:pt x="7914" y="0"/>
                  </a:moveTo>
                  <a:lnTo>
                    <a:pt x="1446183" y="0"/>
                  </a:lnTo>
                  <a:cubicBezTo>
                    <a:pt x="1450554" y="0"/>
                    <a:pt x="1454097" y="3543"/>
                    <a:pt x="1454097" y="7914"/>
                  </a:cubicBezTo>
                  <a:lnTo>
                    <a:pt x="1454097" y="130364"/>
                  </a:lnTo>
                  <a:cubicBezTo>
                    <a:pt x="1454097" y="134735"/>
                    <a:pt x="1450554" y="138278"/>
                    <a:pt x="1446183" y="138278"/>
                  </a:cubicBezTo>
                  <a:lnTo>
                    <a:pt x="7914" y="138278"/>
                  </a:lnTo>
                  <a:cubicBezTo>
                    <a:pt x="3543" y="138278"/>
                    <a:pt x="0" y="134735"/>
                    <a:pt x="0" y="130364"/>
                  </a:cubicBezTo>
                  <a:lnTo>
                    <a:pt x="0" y="7914"/>
                  </a:lnTo>
                  <a:cubicBezTo>
                    <a:pt x="0" y="3543"/>
                    <a:pt x="3543" y="0"/>
                    <a:pt x="7914" y="0"/>
                  </a:cubicBezTo>
                  <a:close/>
                </a:path>
              </a:pathLst>
            </a:custGeom>
            <a:solidFill>
              <a:srgbClr val="FFFFFF"/>
            </a:solidFill>
            <a:ln w="19050" cap="sq">
              <a:solidFill>
                <a:srgbClr val="241C1D"/>
              </a:solidFill>
              <a:prstDash val="solid"/>
              <a:miter/>
            </a:ln>
          </p:spPr>
        </p:sp>
        <p:sp>
          <p:nvSpPr>
            <p:cNvPr id="8" name="TextBox 8"/>
            <p:cNvSpPr txBox="1"/>
            <p:nvPr/>
          </p:nvSpPr>
          <p:spPr>
            <a:xfrm>
              <a:off x="0" y="-19050"/>
              <a:ext cx="1454097" cy="157328"/>
            </a:xfrm>
            <a:prstGeom prst="rect">
              <a:avLst/>
            </a:prstGeom>
          </p:spPr>
          <p:txBody>
            <a:bodyPr lIns="61568" tIns="61568" rIns="61568" bIns="61568" rtlCol="0" anchor="ctr"/>
            <a:lstStyle/>
            <a:p>
              <a:pPr algn="ctr">
                <a:lnSpc>
                  <a:spcPts val="3380"/>
                </a:lnSpc>
              </a:pPr>
              <a:r>
                <a:rPr lang="en-US" sz="2600" spc="106">
                  <a:solidFill>
                    <a:srgbClr val="000000"/>
                  </a:solidFill>
                  <a:latin typeface="Montserrat Light"/>
                </a:rPr>
                <a:t>by Pranay Bangar</a:t>
              </a:r>
            </a:p>
          </p:txBody>
        </p:sp>
      </p:grpSp>
      <p:grpSp>
        <p:nvGrpSpPr>
          <p:cNvPr id="9" name="Group 9"/>
          <p:cNvGrpSpPr/>
          <p:nvPr/>
        </p:nvGrpSpPr>
        <p:grpSpPr>
          <a:xfrm>
            <a:off x="-6555638" y="715247"/>
            <a:ext cx="13688103" cy="432811"/>
            <a:chOff x="0" y="0"/>
            <a:chExt cx="2643395" cy="83583"/>
          </a:xfrm>
        </p:grpSpPr>
        <p:sp>
          <p:nvSpPr>
            <p:cNvPr id="10" name="Freeform 10"/>
            <p:cNvSpPr/>
            <p:nvPr/>
          </p:nvSpPr>
          <p:spPr>
            <a:xfrm>
              <a:off x="0" y="0"/>
              <a:ext cx="2643395" cy="83583"/>
            </a:xfrm>
            <a:custGeom>
              <a:avLst/>
              <a:gdLst/>
              <a:ahLst/>
              <a:cxnLst/>
              <a:rect l="l" t="t" r="r" b="b"/>
              <a:pathLst>
                <a:path w="2643395" h="83583">
                  <a:moveTo>
                    <a:pt x="0" y="0"/>
                  </a:moveTo>
                  <a:lnTo>
                    <a:pt x="2643395" y="0"/>
                  </a:lnTo>
                  <a:lnTo>
                    <a:pt x="2643395" y="83583"/>
                  </a:lnTo>
                  <a:lnTo>
                    <a:pt x="0" y="83583"/>
                  </a:lnTo>
                  <a:close/>
                </a:path>
              </a:pathLst>
            </a:custGeom>
            <a:solidFill>
              <a:srgbClr val="241C1D"/>
            </a:solidFill>
            <a:ln w="123825" cap="sq">
              <a:solidFill>
                <a:srgbClr val="241C1D"/>
              </a:solidFill>
              <a:prstDash val="solid"/>
              <a:miter/>
            </a:ln>
          </p:spPr>
        </p:sp>
        <p:sp>
          <p:nvSpPr>
            <p:cNvPr id="11" name="TextBox 11"/>
            <p:cNvSpPr txBox="1"/>
            <p:nvPr/>
          </p:nvSpPr>
          <p:spPr>
            <a:xfrm>
              <a:off x="0" y="-19050"/>
              <a:ext cx="2643395" cy="102633"/>
            </a:xfrm>
            <a:prstGeom prst="rect">
              <a:avLst/>
            </a:prstGeom>
          </p:spPr>
          <p:txBody>
            <a:bodyPr lIns="50800" tIns="50800" rIns="50800" bIns="50800" rtlCol="0" anchor="ctr"/>
            <a:lstStyle/>
            <a:p>
              <a:pPr algn="ctr">
                <a:lnSpc>
                  <a:spcPts val="2859"/>
                </a:lnSpc>
              </a:pPr>
              <a:endParaRPr/>
            </a:p>
          </p:txBody>
        </p:sp>
      </p:grpSp>
      <p:sp>
        <p:nvSpPr>
          <p:cNvPr id="12" name="Freeform 12"/>
          <p:cNvSpPr/>
          <p:nvPr/>
        </p:nvSpPr>
        <p:spPr>
          <a:xfrm>
            <a:off x="8440301" y="3544418"/>
            <a:ext cx="11777436" cy="6742582"/>
          </a:xfrm>
          <a:custGeom>
            <a:avLst/>
            <a:gdLst/>
            <a:ahLst/>
            <a:cxnLst/>
            <a:rect l="l" t="t" r="r" b="b"/>
            <a:pathLst>
              <a:path w="11777436" h="6742582">
                <a:moveTo>
                  <a:pt x="0" y="0"/>
                </a:moveTo>
                <a:lnTo>
                  <a:pt x="11777437" y="0"/>
                </a:lnTo>
                <a:lnTo>
                  <a:pt x="11777437" y="6742582"/>
                </a:lnTo>
                <a:lnTo>
                  <a:pt x="0" y="674258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13" name="Group 13"/>
          <p:cNvGrpSpPr/>
          <p:nvPr/>
        </p:nvGrpSpPr>
        <p:grpSpPr>
          <a:xfrm>
            <a:off x="-6555638" y="9041895"/>
            <a:ext cx="13688103" cy="432811"/>
            <a:chOff x="0" y="0"/>
            <a:chExt cx="2643395" cy="83583"/>
          </a:xfrm>
        </p:grpSpPr>
        <p:sp>
          <p:nvSpPr>
            <p:cNvPr id="14" name="Freeform 14"/>
            <p:cNvSpPr/>
            <p:nvPr/>
          </p:nvSpPr>
          <p:spPr>
            <a:xfrm>
              <a:off x="0" y="0"/>
              <a:ext cx="2643395" cy="83583"/>
            </a:xfrm>
            <a:custGeom>
              <a:avLst/>
              <a:gdLst/>
              <a:ahLst/>
              <a:cxnLst/>
              <a:rect l="l" t="t" r="r" b="b"/>
              <a:pathLst>
                <a:path w="2643395" h="83583">
                  <a:moveTo>
                    <a:pt x="0" y="0"/>
                  </a:moveTo>
                  <a:lnTo>
                    <a:pt x="2643395" y="0"/>
                  </a:lnTo>
                  <a:lnTo>
                    <a:pt x="2643395" y="83583"/>
                  </a:lnTo>
                  <a:lnTo>
                    <a:pt x="0" y="83583"/>
                  </a:lnTo>
                  <a:close/>
                </a:path>
              </a:pathLst>
            </a:custGeom>
            <a:solidFill>
              <a:srgbClr val="241C1D"/>
            </a:solidFill>
            <a:ln w="123825" cap="sq">
              <a:solidFill>
                <a:srgbClr val="241C1D"/>
              </a:solidFill>
              <a:prstDash val="solid"/>
              <a:miter/>
            </a:ln>
          </p:spPr>
        </p:sp>
        <p:sp>
          <p:nvSpPr>
            <p:cNvPr id="15" name="TextBox 15"/>
            <p:cNvSpPr txBox="1"/>
            <p:nvPr/>
          </p:nvSpPr>
          <p:spPr>
            <a:xfrm>
              <a:off x="0" y="-19050"/>
              <a:ext cx="2643395" cy="102633"/>
            </a:xfrm>
            <a:prstGeom prst="rect">
              <a:avLst/>
            </a:prstGeom>
          </p:spPr>
          <p:txBody>
            <a:bodyPr lIns="50800" tIns="50800" rIns="50800" bIns="50800" rtlCol="0" anchor="ctr"/>
            <a:lstStyle/>
            <a:p>
              <a:pPr algn="ctr">
                <a:lnSpc>
                  <a:spcPts val="2859"/>
                </a:lnSpc>
              </a:pPr>
              <a:endParaRPr/>
            </a:p>
          </p:txBody>
        </p:sp>
      </p:grpSp>
      <p:sp>
        <p:nvSpPr>
          <p:cNvPr id="16" name="TextBox 16"/>
          <p:cNvSpPr txBox="1"/>
          <p:nvPr/>
        </p:nvSpPr>
        <p:spPr>
          <a:xfrm>
            <a:off x="1028700" y="2689023"/>
            <a:ext cx="6947211" cy="3549770"/>
          </a:xfrm>
          <a:prstGeom prst="rect">
            <a:avLst/>
          </a:prstGeom>
        </p:spPr>
        <p:txBody>
          <a:bodyPr lIns="0" tIns="0" rIns="0" bIns="0" rtlCol="0" anchor="t">
            <a:spAutoFit/>
          </a:bodyPr>
          <a:lstStyle/>
          <a:p>
            <a:pPr algn="l">
              <a:lnSpc>
                <a:spcPts val="7084"/>
              </a:lnSpc>
            </a:pPr>
            <a:r>
              <a:rPr lang="en-US" sz="5133" spc="71">
                <a:solidFill>
                  <a:srgbClr val="2C2D30"/>
                </a:solidFill>
                <a:latin typeface="League Spartan"/>
              </a:rPr>
              <a:t>MAKAAN.COM</a:t>
            </a:r>
          </a:p>
          <a:p>
            <a:pPr marL="0" lvl="0" indent="0" algn="l">
              <a:lnSpc>
                <a:spcPts val="7084"/>
              </a:lnSpc>
              <a:spcBef>
                <a:spcPct val="0"/>
              </a:spcBef>
            </a:pPr>
            <a:r>
              <a:rPr lang="en-US" sz="5133" spc="71">
                <a:solidFill>
                  <a:srgbClr val="2C2D30"/>
                </a:solidFill>
                <a:latin typeface="League Spartan"/>
              </a:rPr>
              <a:t>RENTAL PROPERTIES PRICE PREDICTION MODEL</a:t>
            </a:r>
          </a:p>
        </p:txBody>
      </p:sp>
    </p:spTree>
  </p:cSld>
  <p:clrMapOvr>
    <a:masterClrMapping/>
  </p:clrMapOvr>
  <p:transition spd="slow">
    <p:push/>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EFFFF"/>
        </a:solidFill>
        <a:effectLst/>
      </p:bgPr>
    </p:bg>
    <p:spTree>
      <p:nvGrpSpPr>
        <p:cNvPr id="1" name=""/>
        <p:cNvGrpSpPr/>
        <p:nvPr/>
      </p:nvGrpSpPr>
      <p:grpSpPr>
        <a:xfrm>
          <a:off x="0" y="0"/>
          <a:ext cx="0" cy="0"/>
          <a:chOff x="0" y="0"/>
          <a:chExt cx="0" cy="0"/>
        </a:xfrm>
      </p:grpSpPr>
      <p:sp>
        <p:nvSpPr>
          <p:cNvPr id="2" name="Freeform 2"/>
          <p:cNvSpPr/>
          <p:nvPr/>
        </p:nvSpPr>
        <p:spPr>
          <a:xfrm flipH="1">
            <a:off x="6672936" y="259527"/>
            <a:ext cx="13736860" cy="10027473"/>
          </a:xfrm>
          <a:custGeom>
            <a:avLst/>
            <a:gdLst/>
            <a:ahLst/>
            <a:cxnLst/>
            <a:rect l="l" t="t" r="r" b="b"/>
            <a:pathLst>
              <a:path w="13736860" h="10027473">
                <a:moveTo>
                  <a:pt x="13736861" y="0"/>
                </a:moveTo>
                <a:lnTo>
                  <a:pt x="0" y="0"/>
                </a:lnTo>
                <a:lnTo>
                  <a:pt x="0" y="10027473"/>
                </a:lnTo>
                <a:lnTo>
                  <a:pt x="13736861" y="10027473"/>
                </a:lnTo>
                <a:lnTo>
                  <a:pt x="13736861" y="0"/>
                </a:lnTo>
                <a:close/>
              </a:path>
            </a:pathLst>
          </a:custGeom>
          <a:blipFill>
            <a:blip r:embed="rId2">
              <a:alphaModFix amt="12000"/>
              <a:extLst>
                <a:ext uri="{96DAC541-7B7A-43D3-8B79-37D633B846F1}">
                  <asvg:svgBlip xmlns:asvg="http://schemas.microsoft.com/office/drawing/2016/SVG/main" r:embed="rId3"/>
                </a:ext>
              </a:extLst>
            </a:blip>
            <a:stretch>
              <a:fillRect/>
            </a:stretch>
          </a:blipFill>
        </p:spPr>
      </p:sp>
      <p:sp>
        <p:nvSpPr>
          <p:cNvPr id="3" name="Freeform 3"/>
          <p:cNvSpPr/>
          <p:nvPr/>
        </p:nvSpPr>
        <p:spPr>
          <a:xfrm>
            <a:off x="274412" y="1721905"/>
            <a:ext cx="7755841" cy="4667034"/>
          </a:xfrm>
          <a:custGeom>
            <a:avLst/>
            <a:gdLst/>
            <a:ahLst/>
            <a:cxnLst/>
            <a:rect l="l" t="t" r="r" b="b"/>
            <a:pathLst>
              <a:path w="7755841" h="4667034">
                <a:moveTo>
                  <a:pt x="0" y="0"/>
                </a:moveTo>
                <a:lnTo>
                  <a:pt x="7755842" y="0"/>
                </a:lnTo>
                <a:lnTo>
                  <a:pt x="7755842" y="4667034"/>
                </a:lnTo>
                <a:lnTo>
                  <a:pt x="0" y="4667034"/>
                </a:lnTo>
                <a:lnTo>
                  <a:pt x="0" y="0"/>
                </a:lnTo>
                <a:close/>
              </a:path>
            </a:pathLst>
          </a:custGeom>
          <a:blipFill>
            <a:blip r:embed="rId4"/>
            <a:stretch>
              <a:fillRect l="-12589" r="-110618"/>
            </a:stretch>
          </a:blipFill>
        </p:spPr>
      </p:sp>
      <p:sp>
        <p:nvSpPr>
          <p:cNvPr id="4" name="Freeform 4"/>
          <p:cNvSpPr/>
          <p:nvPr/>
        </p:nvSpPr>
        <p:spPr>
          <a:xfrm>
            <a:off x="8399242" y="1413889"/>
            <a:ext cx="9888758" cy="6721214"/>
          </a:xfrm>
          <a:custGeom>
            <a:avLst/>
            <a:gdLst/>
            <a:ahLst/>
            <a:cxnLst/>
            <a:rect l="l" t="t" r="r" b="b"/>
            <a:pathLst>
              <a:path w="9888758" h="6721214">
                <a:moveTo>
                  <a:pt x="0" y="0"/>
                </a:moveTo>
                <a:lnTo>
                  <a:pt x="9888758" y="0"/>
                </a:lnTo>
                <a:lnTo>
                  <a:pt x="9888758" y="6721214"/>
                </a:lnTo>
                <a:lnTo>
                  <a:pt x="0" y="6721214"/>
                </a:lnTo>
                <a:lnTo>
                  <a:pt x="0" y="0"/>
                </a:lnTo>
                <a:close/>
              </a:path>
            </a:pathLst>
          </a:custGeom>
          <a:blipFill>
            <a:blip r:embed="rId5"/>
            <a:stretch>
              <a:fillRect/>
            </a:stretch>
          </a:blipFill>
        </p:spPr>
      </p:sp>
      <p:sp>
        <p:nvSpPr>
          <p:cNvPr id="5" name="TextBox 5"/>
          <p:cNvSpPr txBox="1"/>
          <p:nvPr/>
        </p:nvSpPr>
        <p:spPr>
          <a:xfrm>
            <a:off x="810832" y="517019"/>
            <a:ext cx="7712233" cy="896870"/>
          </a:xfrm>
          <a:prstGeom prst="rect">
            <a:avLst/>
          </a:prstGeom>
        </p:spPr>
        <p:txBody>
          <a:bodyPr lIns="0" tIns="0" rIns="0" bIns="0" rtlCol="0" anchor="t">
            <a:spAutoFit/>
          </a:bodyPr>
          <a:lstStyle/>
          <a:p>
            <a:pPr marL="0" lvl="0" indent="0" algn="ctr">
              <a:lnSpc>
                <a:spcPts val="7383"/>
              </a:lnSpc>
              <a:spcBef>
                <a:spcPct val="0"/>
              </a:spcBef>
            </a:pPr>
            <a:r>
              <a:rPr lang="en-US" sz="5350" spc="74">
                <a:solidFill>
                  <a:srgbClr val="2C2D30"/>
                </a:solidFill>
                <a:latin typeface="League Spartan"/>
              </a:rPr>
              <a:t>WEB APPLICATION</a:t>
            </a:r>
          </a:p>
        </p:txBody>
      </p:sp>
    </p:spTree>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31F20"/>
        </a:solidFill>
        <a:effectLst/>
      </p:bgPr>
    </p:bg>
    <p:spTree>
      <p:nvGrpSpPr>
        <p:cNvPr id="1" name=""/>
        <p:cNvGrpSpPr/>
        <p:nvPr/>
      </p:nvGrpSpPr>
      <p:grpSpPr>
        <a:xfrm>
          <a:off x="0" y="0"/>
          <a:ext cx="0" cy="0"/>
          <a:chOff x="0" y="0"/>
          <a:chExt cx="0" cy="0"/>
        </a:xfrm>
      </p:grpSpPr>
      <p:sp>
        <p:nvSpPr>
          <p:cNvPr id="2" name="Freeform 2"/>
          <p:cNvSpPr/>
          <p:nvPr/>
        </p:nvSpPr>
        <p:spPr>
          <a:xfrm flipH="1">
            <a:off x="-10315612" y="0"/>
            <a:ext cx="16590343" cy="10313663"/>
          </a:xfrm>
          <a:custGeom>
            <a:avLst/>
            <a:gdLst/>
            <a:ahLst/>
            <a:cxnLst/>
            <a:rect l="l" t="t" r="r" b="b"/>
            <a:pathLst>
              <a:path w="16590343" h="10313663">
                <a:moveTo>
                  <a:pt x="16590343" y="0"/>
                </a:moveTo>
                <a:lnTo>
                  <a:pt x="0" y="0"/>
                </a:lnTo>
                <a:lnTo>
                  <a:pt x="0" y="10313663"/>
                </a:lnTo>
                <a:lnTo>
                  <a:pt x="16590343" y="10313663"/>
                </a:lnTo>
                <a:lnTo>
                  <a:pt x="16590343"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4457908" y="1723214"/>
            <a:ext cx="6615874" cy="838717"/>
          </a:xfrm>
          <a:prstGeom prst="rect">
            <a:avLst/>
          </a:prstGeom>
        </p:spPr>
        <p:txBody>
          <a:bodyPr lIns="0" tIns="0" rIns="0" bIns="0" rtlCol="0" anchor="t">
            <a:spAutoFit/>
          </a:bodyPr>
          <a:lstStyle/>
          <a:p>
            <a:pPr marL="0" lvl="0" indent="0" algn="l">
              <a:lnSpc>
                <a:spcPts val="6868"/>
              </a:lnSpc>
              <a:spcBef>
                <a:spcPct val="0"/>
              </a:spcBef>
            </a:pPr>
            <a:r>
              <a:rPr lang="en-US" sz="4977" spc="223">
                <a:solidFill>
                  <a:srgbClr val="FEFFFF"/>
                </a:solidFill>
                <a:latin typeface="League Spartan"/>
              </a:rPr>
              <a:t>CONCLUSION </a:t>
            </a:r>
          </a:p>
        </p:txBody>
      </p:sp>
      <p:sp>
        <p:nvSpPr>
          <p:cNvPr id="4" name="TextBox 4"/>
          <p:cNvSpPr txBox="1"/>
          <p:nvPr/>
        </p:nvSpPr>
        <p:spPr>
          <a:xfrm>
            <a:off x="4457908" y="3815431"/>
            <a:ext cx="10487718" cy="1185245"/>
          </a:xfrm>
          <a:prstGeom prst="rect">
            <a:avLst/>
          </a:prstGeom>
        </p:spPr>
        <p:txBody>
          <a:bodyPr lIns="0" tIns="0" rIns="0" bIns="0" rtlCol="0" anchor="t">
            <a:spAutoFit/>
          </a:bodyPr>
          <a:lstStyle/>
          <a:p>
            <a:pPr marL="0" lvl="0" indent="0" algn="l">
              <a:lnSpc>
                <a:spcPts val="3199"/>
              </a:lnSpc>
              <a:spcBef>
                <a:spcPct val="0"/>
              </a:spcBef>
            </a:pPr>
            <a:r>
              <a:rPr lang="en-US" sz="2318" spc="227">
                <a:solidFill>
                  <a:srgbClr val="FFFFFF"/>
                </a:solidFill>
                <a:latin typeface="Montserrat Light"/>
              </a:rPr>
              <a:t>so, our model simplifies the complex rental market in mumbai by providing estimate rental price. This helps both tenants and landlords make better decisions </a:t>
            </a:r>
          </a:p>
        </p:txBody>
      </p:sp>
      <p:sp>
        <p:nvSpPr>
          <p:cNvPr id="5" name="Freeform 5"/>
          <p:cNvSpPr/>
          <p:nvPr/>
        </p:nvSpPr>
        <p:spPr>
          <a:xfrm flipH="1">
            <a:off x="15122292" y="4609739"/>
            <a:ext cx="7994912" cy="5849611"/>
          </a:xfrm>
          <a:custGeom>
            <a:avLst/>
            <a:gdLst/>
            <a:ahLst/>
            <a:cxnLst/>
            <a:rect l="l" t="t" r="r" b="b"/>
            <a:pathLst>
              <a:path w="7994912" h="5849611">
                <a:moveTo>
                  <a:pt x="7994912" y="0"/>
                </a:moveTo>
                <a:lnTo>
                  <a:pt x="0" y="0"/>
                </a:lnTo>
                <a:lnTo>
                  <a:pt x="0" y="5849610"/>
                </a:lnTo>
                <a:lnTo>
                  <a:pt x="7994912" y="5849610"/>
                </a:lnTo>
                <a:lnTo>
                  <a:pt x="7994912"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spTree>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EFFFF"/>
        </a:solidFill>
        <a:effectLst/>
      </p:bgPr>
    </p:bg>
    <p:spTree>
      <p:nvGrpSpPr>
        <p:cNvPr id="1" name=""/>
        <p:cNvGrpSpPr/>
        <p:nvPr/>
      </p:nvGrpSpPr>
      <p:grpSpPr>
        <a:xfrm>
          <a:off x="0" y="0"/>
          <a:ext cx="0" cy="0"/>
          <a:chOff x="0" y="0"/>
          <a:chExt cx="0" cy="0"/>
        </a:xfrm>
      </p:grpSpPr>
      <p:grpSp>
        <p:nvGrpSpPr>
          <p:cNvPr id="2" name="Group 2"/>
          <p:cNvGrpSpPr/>
          <p:nvPr/>
        </p:nvGrpSpPr>
        <p:grpSpPr>
          <a:xfrm>
            <a:off x="305457" y="275717"/>
            <a:ext cx="11848790" cy="9716714"/>
            <a:chOff x="0" y="0"/>
            <a:chExt cx="3120669" cy="2559135"/>
          </a:xfrm>
        </p:grpSpPr>
        <p:sp>
          <p:nvSpPr>
            <p:cNvPr id="3" name="Freeform 3"/>
            <p:cNvSpPr/>
            <p:nvPr/>
          </p:nvSpPr>
          <p:spPr>
            <a:xfrm>
              <a:off x="0" y="0"/>
              <a:ext cx="3120669" cy="2559135"/>
            </a:xfrm>
            <a:custGeom>
              <a:avLst/>
              <a:gdLst/>
              <a:ahLst/>
              <a:cxnLst/>
              <a:rect l="l" t="t" r="r" b="b"/>
              <a:pathLst>
                <a:path w="3120669" h="2559135">
                  <a:moveTo>
                    <a:pt x="0" y="0"/>
                  </a:moveTo>
                  <a:lnTo>
                    <a:pt x="3120669" y="0"/>
                  </a:lnTo>
                  <a:lnTo>
                    <a:pt x="3120669" y="2559135"/>
                  </a:lnTo>
                  <a:lnTo>
                    <a:pt x="0" y="2559135"/>
                  </a:lnTo>
                  <a:close/>
                </a:path>
              </a:pathLst>
            </a:custGeom>
            <a:solidFill>
              <a:srgbClr val="000000">
                <a:alpha val="0"/>
              </a:srgbClr>
            </a:solidFill>
            <a:ln w="57150" cap="sq">
              <a:solidFill>
                <a:srgbClr val="241C1D"/>
              </a:solidFill>
              <a:prstDash val="solid"/>
              <a:miter/>
            </a:ln>
          </p:spPr>
        </p:sp>
        <p:sp>
          <p:nvSpPr>
            <p:cNvPr id="4" name="TextBox 4"/>
            <p:cNvSpPr txBox="1"/>
            <p:nvPr/>
          </p:nvSpPr>
          <p:spPr>
            <a:xfrm>
              <a:off x="0" y="-19050"/>
              <a:ext cx="3120669" cy="2578185"/>
            </a:xfrm>
            <a:prstGeom prst="rect">
              <a:avLst/>
            </a:prstGeom>
          </p:spPr>
          <p:txBody>
            <a:bodyPr lIns="50800" tIns="50800" rIns="50800" bIns="50800" rtlCol="0" anchor="ctr"/>
            <a:lstStyle/>
            <a:p>
              <a:pPr algn="ctr">
                <a:lnSpc>
                  <a:spcPts val="2859"/>
                </a:lnSpc>
              </a:pPr>
              <a:endParaRPr/>
            </a:p>
          </p:txBody>
        </p:sp>
      </p:grpSp>
      <p:grpSp>
        <p:nvGrpSpPr>
          <p:cNvPr id="5" name="Group 5"/>
          <p:cNvGrpSpPr/>
          <p:nvPr/>
        </p:nvGrpSpPr>
        <p:grpSpPr>
          <a:xfrm>
            <a:off x="12426198" y="-431180"/>
            <a:ext cx="7417950" cy="11923042"/>
            <a:chOff x="0" y="0"/>
            <a:chExt cx="1953699" cy="3140225"/>
          </a:xfrm>
        </p:grpSpPr>
        <p:sp>
          <p:nvSpPr>
            <p:cNvPr id="6" name="Freeform 6"/>
            <p:cNvSpPr/>
            <p:nvPr/>
          </p:nvSpPr>
          <p:spPr>
            <a:xfrm>
              <a:off x="0" y="0"/>
              <a:ext cx="1953699" cy="3140225"/>
            </a:xfrm>
            <a:custGeom>
              <a:avLst/>
              <a:gdLst/>
              <a:ahLst/>
              <a:cxnLst/>
              <a:rect l="l" t="t" r="r" b="b"/>
              <a:pathLst>
                <a:path w="1953699" h="3140225">
                  <a:moveTo>
                    <a:pt x="0" y="0"/>
                  </a:moveTo>
                  <a:lnTo>
                    <a:pt x="1953699" y="0"/>
                  </a:lnTo>
                  <a:lnTo>
                    <a:pt x="1953699" y="3140225"/>
                  </a:lnTo>
                  <a:lnTo>
                    <a:pt x="0" y="3140225"/>
                  </a:lnTo>
                  <a:close/>
                </a:path>
              </a:pathLst>
            </a:custGeom>
            <a:solidFill>
              <a:srgbClr val="231F20"/>
            </a:solidFill>
          </p:spPr>
        </p:sp>
        <p:sp>
          <p:nvSpPr>
            <p:cNvPr id="7" name="TextBox 7"/>
            <p:cNvSpPr txBox="1"/>
            <p:nvPr/>
          </p:nvSpPr>
          <p:spPr>
            <a:xfrm>
              <a:off x="0" y="-19050"/>
              <a:ext cx="1953699" cy="3159275"/>
            </a:xfrm>
            <a:prstGeom prst="rect">
              <a:avLst/>
            </a:prstGeom>
          </p:spPr>
          <p:txBody>
            <a:bodyPr lIns="50800" tIns="50800" rIns="50800" bIns="50800" rtlCol="0" anchor="ctr"/>
            <a:lstStyle/>
            <a:p>
              <a:pPr algn="ctr">
                <a:lnSpc>
                  <a:spcPts val="2859"/>
                </a:lnSpc>
              </a:pPr>
              <a:endParaRPr/>
            </a:p>
          </p:txBody>
        </p:sp>
      </p:grpSp>
      <p:sp>
        <p:nvSpPr>
          <p:cNvPr id="8" name="TextBox 8"/>
          <p:cNvSpPr txBox="1"/>
          <p:nvPr/>
        </p:nvSpPr>
        <p:spPr>
          <a:xfrm>
            <a:off x="1661796" y="3221217"/>
            <a:ext cx="7749401" cy="1615455"/>
          </a:xfrm>
          <a:prstGeom prst="rect">
            <a:avLst/>
          </a:prstGeom>
        </p:spPr>
        <p:txBody>
          <a:bodyPr lIns="0" tIns="0" rIns="0" bIns="0" rtlCol="0" anchor="t">
            <a:spAutoFit/>
          </a:bodyPr>
          <a:lstStyle/>
          <a:p>
            <a:pPr marL="0" lvl="0" indent="0" algn="l">
              <a:lnSpc>
                <a:spcPts val="13225"/>
              </a:lnSpc>
              <a:spcBef>
                <a:spcPct val="0"/>
              </a:spcBef>
            </a:pPr>
            <a:r>
              <a:rPr lang="en-US" sz="9583" spc="134">
                <a:solidFill>
                  <a:srgbClr val="241C1D"/>
                </a:solidFill>
                <a:latin typeface="League Spartan"/>
              </a:rPr>
              <a:t>Thank You</a:t>
            </a:r>
          </a:p>
        </p:txBody>
      </p:sp>
      <p:sp>
        <p:nvSpPr>
          <p:cNvPr id="9" name="Freeform 9"/>
          <p:cNvSpPr/>
          <p:nvPr/>
        </p:nvSpPr>
        <p:spPr>
          <a:xfrm>
            <a:off x="11732678" y="3185462"/>
            <a:ext cx="11423385" cy="7101538"/>
          </a:xfrm>
          <a:custGeom>
            <a:avLst/>
            <a:gdLst/>
            <a:ahLst/>
            <a:cxnLst/>
            <a:rect l="l" t="t" r="r" b="b"/>
            <a:pathLst>
              <a:path w="11423385" h="7101538">
                <a:moveTo>
                  <a:pt x="0" y="0"/>
                </a:moveTo>
                <a:lnTo>
                  <a:pt x="11423385" y="0"/>
                </a:lnTo>
                <a:lnTo>
                  <a:pt x="11423385" y="7101538"/>
                </a:lnTo>
                <a:lnTo>
                  <a:pt x="0" y="710153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EFFFF"/>
        </a:solidFill>
        <a:effectLst/>
      </p:bgPr>
    </p:bg>
    <p:spTree>
      <p:nvGrpSpPr>
        <p:cNvPr id="1" name=""/>
        <p:cNvGrpSpPr/>
        <p:nvPr/>
      </p:nvGrpSpPr>
      <p:grpSpPr>
        <a:xfrm>
          <a:off x="0" y="0"/>
          <a:ext cx="0" cy="0"/>
          <a:chOff x="0" y="0"/>
          <a:chExt cx="0" cy="0"/>
        </a:xfrm>
      </p:grpSpPr>
      <p:sp>
        <p:nvSpPr>
          <p:cNvPr id="2" name="Freeform 2"/>
          <p:cNvSpPr/>
          <p:nvPr/>
        </p:nvSpPr>
        <p:spPr>
          <a:xfrm>
            <a:off x="9144000" y="0"/>
            <a:ext cx="9144000" cy="6459645"/>
          </a:xfrm>
          <a:custGeom>
            <a:avLst/>
            <a:gdLst/>
            <a:ahLst/>
            <a:cxnLst/>
            <a:rect l="l" t="t" r="r" b="b"/>
            <a:pathLst>
              <a:path w="9144000" h="6459645">
                <a:moveTo>
                  <a:pt x="0" y="0"/>
                </a:moveTo>
                <a:lnTo>
                  <a:pt x="9144000" y="0"/>
                </a:lnTo>
                <a:lnTo>
                  <a:pt x="9144000" y="6459645"/>
                </a:lnTo>
                <a:lnTo>
                  <a:pt x="0" y="6459645"/>
                </a:lnTo>
                <a:lnTo>
                  <a:pt x="0" y="0"/>
                </a:lnTo>
                <a:close/>
              </a:path>
            </a:pathLst>
          </a:custGeom>
          <a:blipFill>
            <a:blip r:embed="rId2"/>
            <a:stretch>
              <a:fillRect t="-44370" b="-44370"/>
            </a:stretch>
          </a:blipFill>
        </p:spPr>
      </p:sp>
      <p:grpSp>
        <p:nvGrpSpPr>
          <p:cNvPr id="3" name="Group 3"/>
          <p:cNvGrpSpPr/>
          <p:nvPr/>
        </p:nvGrpSpPr>
        <p:grpSpPr>
          <a:xfrm>
            <a:off x="9144000" y="6459645"/>
            <a:ext cx="9144000" cy="3827355"/>
            <a:chOff x="0" y="0"/>
            <a:chExt cx="2160018" cy="904107"/>
          </a:xfrm>
        </p:grpSpPr>
        <p:sp>
          <p:nvSpPr>
            <p:cNvPr id="4" name="Freeform 4"/>
            <p:cNvSpPr/>
            <p:nvPr/>
          </p:nvSpPr>
          <p:spPr>
            <a:xfrm>
              <a:off x="0" y="0"/>
              <a:ext cx="2160018" cy="904107"/>
            </a:xfrm>
            <a:custGeom>
              <a:avLst/>
              <a:gdLst/>
              <a:ahLst/>
              <a:cxnLst/>
              <a:rect l="l" t="t" r="r" b="b"/>
              <a:pathLst>
                <a:path w="2160018" h="904107">
                  <a:moveTo>
                    <a:pt x="0" y="0"/>
                  </a:moveTo>
                  <a:lnTo>
                    <a:pt x="2160018" y="0"/>
                  </a:lnTo>
                  <a:lnTo>
                    <a:pt x="2160018" y="904107"/>
                  </a:lnTo>
                  <a:lnTo>
                    <a:pt x="0" y="904107"/>
                  </a:lnTo>
                  <a:close/>
                </a:path>
              </a:pathLst>
            </a:custGeom>
            <a:solidFill>
              <a:srgbClr val="FFCB13">
                <a:alpha val="83922"/>
              </a:srgbClr>
            </a:solidFill>
            <a:ln cap="sq">
              <a:noFill/>
              <a:prstDash val="solid"/>
              <a:miter/>
            </a:ln>
          </p:spPr>
        </p:sp>
        <p:sp>
          <p:nvSpPr>
            <p:cNvPr id="5" name="TextBox 5"/>
            <p:cNvSpPr txBox="1"/>
            <p:nvPr/>
          </p:nvSpPr>
          <p:spPr>
            <a:xfrm>
              <a:off x="0" y="-19050"/>
              <a:ext cx="2160018" cy="923157"/>
            </a:xfrm>
            <a:prstGeom prst="rect">
              <a:avLst/>
            </a:prstGeom>
          </p:spPr>
          <p:txBody>
            <a:bodyPr lIns="50800" tIns="50800" rIns="50800" bIns="50800" rtlCol="0" anchor="ctr"/>
            <a:lstStyle/>
            <a:p>
              <a:pPr marL="0" lvl="0" indent="0" algn="ctr">
                <a:lnSpc>
                  <a:spcPts val="2859"/>
                </a:lnSpc>
                <a:spcBef>
                  <a:spcPct val="0"/>
                </a:spcBef>
              </a:pPr>
              <a:endParaRPr/>
            </a:p>
          </p:txBody>
        </p:sp>
      </p:grpSp>
      <p:sp>
        <p:nvSpPr>
          <p:cNvPr id="6" name="TextBox 6"/>
          <p:cNvSpPr txBox="1"/>
          <p:nvPr/>
        </p:nvSpPr>
        <p:spPr>
          <a:xfrm>
            <a:off x="801528" y="3974861"/>
            <a:ext cx="7834120" cy="2962671"/>
          </a:xfrm>
          <a:prstGeom prst="rect">
            <a:avLst/>
          </a:prstGeom>
        </p:spPr>
        <p:txBody>
          <a:bodyPr lIns="0" tIns="0" rIns="0" bIns="0" rtlCol="0" anchor="t">
            <a:spAutoFit/>
          </a:bodyPr>
          <a:lstStyle/>
          <a:p>
            <a:pPr marL="0" lvl="0" indent="0" algn="l">
              <a:lnSpc>
                <a:spcPts val="3396"/>
              </a:lnSpc>
              <a:spcBef>
                <a:spcPct val="0"/>
              </a:spcBef>
            </a:pPr>
            <a:r>
              <a:rPr lang="en-US" sz="2461" spc="241">
                <a:solidFill>
                  <a:srgbClr val="231F20"/>
                </a:solidFill>
                <a:latin typeface="Montserrat Light"/>
              </a:rPr>
              <a:t>Mumbai's rental market is complex and ever-changing. Predicting rental prices can help tenants and landlords make better decisions. This project aims to create a model to approximate rental prices in Mumbai, bringing more clarity and efficiency to the market.</a:t>
            </a:r>
          </a:p>
        </p:txBody>
      </p:sp>
      <p:sp>
        <p:nvSpPr>
          <p:cNvPr id="7" name="TextBox 7"/>
          <p:cNvSpPr txBox="1"/>
          <p:nvPr/>
        </p:nvSpPr>
        <p:spPr>
          <a:xfrm>
            <a:off x="1319843" y="2478016"/>
            <a:ext cx="6353568" cy="947162"/>
          </a:xfrm>
          <a:prstGeom prst="rect">
            <a:avLst/>
          </a:prstGeom>
        </p:spPr>
        <p:txBody>
          <a:bodyPr lIns="0" tIns="0" rIns="0" bIns="0" rtlCol="0" anchor="t">
            <a:spAutoFit/>
          </a:bodyPr>
          <a:lstStyle/>
          <a:p>
            <a:pPr marL="0" lvl="0" indent="0" algn="l">
              <a:lnSpc>
                <a:spcPts val="7797"/>
              </a:lnSpc>
              <a:spcBef>
                <a:spcPct val="0"/>
              </a:spcBef>
            </a:pPr>
            <a:r>
              <a:rPr lang="en-US" sz="5650" spc="79">
                <a:solidFill>
                  <a:srgbClr val="2C2D30"/>
                </a:solidFill>
                <a:latin typeface="League Spartan"/>
              </a:rPr>
              <a:t>INTRODUCTION</a:t>
            </a:r>
          </a:p>
        </p:txBody>
      </p:sp>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EFFFF"/>
        </a:solidFill>
        <a:effectLst/>
      </p:bgPr>
    </p:bg>
    <p:spTree>
      <p:nvGrpSpPr>
        <p:cNvPr id="1" name=""/>
        <p:cNvGrpSpPr/>
        <p:nvPr/>
      </p:nvGrpSpPr>
      <p:grpSpPr>
        <a:xfrm>
          <a:off x="0" y="0"/>
          <a:ext cx="0" cy="0"/>
          <a:chOff x="0" y="0"/>
          <a:chExt cx="0" cy="0"/>
        </a:xfrm>
      </p:grpSpPr>
      <p:sp>
        <p:nvSpPr>
          <p:cNvPr id="2" name="TextBox 2"/>
          <p:cNvSpPr txBox="1"/>
          <p:nvPr/>
        </p:nvSpPr>
        <p:spPr>
          <a:xfrm>
            <a:off x="5243488" y="1339304"/>
            <a:ext cx="10002103" cy="947162"/>
          </a:xfrm>
          <a:prstGeom prst="rect">
            <a:avLst/>
          </a:prstGeom>
        </p:spPr>
        <p:txBody>
          <a:bodyPr lIns="0" tIns="0" rIns="0" bIns="0" rtlCol="0" anchor="t">
            <a:spAutoFit/>
          </a:bodyPr>
          <a:lstStyle/>
          <a:p>
            <a:pPr marL="0" lvl="0" indent="0" algn="l">
              <a:lnSpc>
                <a:spcPts val="7797"/>
              </a:lnSpc>
              <a:spcBef>
                <a:spcPct val="0"/>
              </a:spcBef>
            </a:pPr>
            <a:r>
              <a:rPr lang="en-US" sz="5650" spc="79">
                <a:solidFill>
                  <a:srgbClr val="2C2D30"/>
                </a:solidFill>
                <a:latin typeface="League Spartan"/>
              </a:rPr>
              <a:t>DATA COLLECTION</a:t>
            </a:r>
          </a:p>
        </p:txBody>
      </p:sp>
      <p:sp>
        <p:nvSpPr>
          <p:cNvPr id="3" name="Freeform 3"/>
          <p:cNvSpPr/>
          <p:nvPr/>
        </p:nvSpPr>
        <p:spPr>
          <a:xfrm>
            <a:off x="0" y="0"/>
            <a:ext cx="4888862" cy="10287000"/>
          </a:xfrm>
          <a:custGeom>
            <a:avLst/>
            <a:gdLst/>
            <a:ahLst/>
            <a:cxnLst/>
            <a:rect l="l" t="t" r="r" b="b"/>
            <a:pathLst>
              <a:path w="4888862" h="10287000">
                <a:moveTo>
                  <a:pt x="0" y="0"/>
                </a:moveTo>
                <a:lnTo>
                  <a:pt x="4888862" y="0"/>
                </a:lnTo>
                <a:lnTo>
                  <a:pt x="4888862" y="10287000"/>
                </a:lnTo>
                <a:lnTo>
                  <a:pt x="0" y="10287000"/>
                </a:lnTo>
                <a:lnTo>
                  <a:pt x="0" y="0"/>
                </a:lnTo>
                <a:close/>
              </a:path>
            </a:pathLst>
          </a:custGeom>
          <a:blipFill>
            <a:blip r:embed="rId2"/>
            <a:stretch>
              <a:fillRect l="-20182" r="-20182"/>
            </a:stretch>
          </a:blipFill>
        </p:spPr>
      </p:sp>
      <p:sp>
        <p:nvSpPr>
          <p:cNvPr id="4" name="TextBox 4"/>
          <p:cNvSpPr txBox="1"/>
          <p:nvPr/>
        </p:nvSpPr>
        <p:spPr>
          <a:xfrm>
            <a:off x="7025196" y="3018882"/>
            <a:ext cx="7646444" cy="3655480"/>
          </a:xfrm>
          <a:prstGeom prst="rect">
            <a:avLst/>
          </a:prstGeom>
        </p:spPr>
        <p:txBody>
          <a:bodyPr lIns="0" tIns="0" rIns="0" bIns="0" rtlCol="0" anchor="t">
            <a:spAutoFit/>
          </a:bodyPr>
          <a:lstStyle/>
          <a:p>
            <a:pPr marL="0" lvl="0" indent="0" algn="l">
              <a:lnSpc>
                <a:spcPts val="4152"/>
              </a:lnSpc>
              <a:spcBef>
                <a:spcPct val="0"/>
              </a:spcBef>
            </a:pPr>
            <a:r>
              <a:rPr lang="en-US" sz="3009" spc="294">
                <a:solidFill>
                  <a:srgbClr val="231F20"/>
                </a:solidFill>
                <a:latin typeface="Montserrat Light"/>
              </a:rPr>
              <a:t>To gather data for this project,I used the Beautiful Soup library to scrape rental data from Makaan.com. This helped me collect information like location, price, and property features for my project.</a:t>
            </a:r>
          </a:p>
        </p:txBody>
      </p:sp>
      <p:grpSp>
        <p:nvGrpSpPr>
          <p:cNvPr id="5" name="Group 5"/>
          <p:cNvGrpSpPr/>
          <p:nvPr/>
        </p:nvGrpSpPr>
        <p:grpSpPr>
          <a:xfrm>
            <a:off x="14851002" y="9574944"/>
            <a:ext cx="5428653" cy="1424111"/>
            <a:chOff x="0" y="0"/>
            <a:chExt cx="1205822" cy="316326"/>
          </a:xfrm>
        </p:grpSpPr>
        <p:sp>
          <p:nvSpPr>
            <p:cNvPr id="6" name="Freeform 6"/>
            <p:cNvSpPr/>
            <p:nvPr/>
          </p:nvSpPr>
          <p:spPr>
            <a:xfrm>
              <a:off x="0" y="0"/>
              <a:ext cx="1205822" cy="316326"/>
            </a:xfrm>
            <a:custGeom>
              <a:avLst/>
              <a:gdLst/>
              <a:ahLst/>
              <a:cxnLst/>
              <a:rect l="l" t="t" r="r" b="b"/>
              <a:pathLst>
                <a:path w="1205822" h="316326">
                  <a:moveTo>
                    <a:pt x="0" y="0"/>
                  </a:moveTo>
                  <a:lnTo>
                    <a:pt x="1205822" y="0"/>
                  </a:lnTo>
                  <a:lnTo>
                    <a:pt x="1205822" y="316326"/>
                  </a:lnTo>
                  <a:lnTo>
                    <a:pt x="0" y="316326"/>
                  </a:lnTo>
                  <a:close/>
                </a:path>
              </a:pathLst>
            </a:custGeom>
            <a:solidFill>
              <a:srgbClr val="FFCB13">
                <a:alpha val="83922"/>
              </a:srgbClr>
            </a:solidFill>
            <a:ln cap="sq">
              <a:noFill/>
              <a:prstDash val="solid"/>
              <a:miter/>
            </a:ln>
          </p:spPr>
        </p:sp>
        <p:sp>
          <p:nvSpPr>
            <p:cNvPr id="7" name="TextBox 7"/>
            <p:cNvSpPr txBox="1"/>
            <p:nvPr/>
          </p:nvSpPr>
          <p:spPr>
            <a:xfrm>
              <a:off x="0" y="-19050"/>
              <a:ext cx="1205822" cy="335376"/>
            </a:xfrm>
            <a:prstGeom prst="rect">
              <a:avLst/>
            </a:prstGeom>
          </p:spPr>
          <p:txBody>
            <a:bodyPr lIns="50800" tIns="50800" rIns="50800" bIns="50800" rtlCol="0" anchor="ctr"/>
            <a:lstStyle/>
            <a:p>
              <a:pPr marL="0" lvl="0" indent="0" algn="ctr">
                <a:lnSpc>
                  <a:spcPts val="2859"/>
                </a:lnSpc>
                <a:spcBef>
                  <a:spcPct val="0"/>
                </a:spcBef>
              </a:pPr>
              <a:endParaRPr/>
            </a:p>
          </p:txBody>
        </p:sp>
      </p:gr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31F20"/>
        </a:solidFill>
        <a:effectLst/>
      </p:bgPr>
    </p:bg>
    <p:spTree>
      <p:nvGrpSpPr>
        <p:cNvPr id="1" name=""/>
        <p:cNvGrpSpPr/>
        <p:nvPr/>
      </p:nvGrpSpPr>
      <p:grpSpPr>
        <a:xfrm>
          <a:off x="0" y="0"/>
          <a:ext cx="0" cy="0"/>
          <a:chOff x="0" y="0"/>
          <a:chExt cx="0" cy="0"/>
        </a:xfrm>
      </p:grpSpPr>
      <p:sp>
        <p:nvSpPr>
          <p:cNvPr id="2" name="Freeform 2"/>
          <p:cNvSpPr/>
          <p:nvPr/>
        </p:nvSpPr>
        <p:spPr>
          <a:xfrm flipH="1">
            <a:off x="-10315612" y="0"/>
            <a:ext cx="16590343" cy="10313663"/>
          </a:xfrm>
          <a:custGeom>
            <a:avLst/>
            <a:gdLst/>
            <a:ahLst/>
            <a:cxnLst/>
            <a:rect l="l" t="t" r="r" b="b"/>
            <a:pathLst>
              <a:path w="16590343" h="10313663">
                <a:moveTo>
                  <a:pt x="16590343" y="0"/>
                </a:moveTo>
                <a:lnTo>
                  <a:pt x="0" y="0"/>
                </a:lnTo>
                <a:lnTo>
                  <a:pt x="0" y="10313663"/>
                </a:lnTo>
                <a:lnTo>
                  <a:pt x="16590343" y="10313663"/>
                </a:lnTo>
                <a:lnTo>
                  <a:pt x="16590343"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4457908" y="1097272"/>
            <a:ext cx="6615874" cy="838717"/>
          </a:xfrm>
          <a:prstGeom prst="rect">
            <a:avLst/>
          </a:prstGeom>
        </p:spPr>
        <p:txBody>
          <a:bodyPr lIns="0" tIns="0" rIns="0" bIns="0" rtlCol="0" anchor="t">
            <a:spAutoFit/>
          </a:bodyPr>
          <a:lstStyle/>
          <a:p>
            <a:pPr marL="0" lvl="0" indent="0" algn="l">
              <a:lnSpc>
                <a:spcPts val="6868"/>
              </a:lnSpc>
              <a:spcBef>
                <a:spcPct val="0"/>
              </a:spcBef>
            </a:pPr>
            <a:r>
              <a:rPr lang="en-US" sz="4977" spc="223">
                <a:solidFill>
                  <a:srgbClr val="FEFFFF"/>
                </a:solidFill>
                <a:latin typeface="League Spartan Semi-Bold"/>
              </a:rPr>
              <a:t>DATA CLEANING</a:t>
            </a:r>
          </a:p>
        </p:txBody>
      </p:sp>
      <p:sp>
        <p:nvSpPr>
          <p:cNvPr id="4" name="TextBox 4"/>
          <p:cNvSpPr txBox="1"/>
          <p:nvPr/>
        </p:nvSpPr>
        <p:spPr>
          <a:xfrm>
            <a:off x="4457908" y="2575075"/>
            <a:ext cx="10487718" cy="4959469"/>
          </a:xfrm>
          <a:prstGeom prst="rect">
            <a:avLst/>
          </a:prstGeom>
        </p:spPr>
        <p:txBody>
          <a:bodyPr lIns="0" tIns="0" rIns="0" bIns="0" rtlCol="0" anchor="t">
            <a:spAutoFit/>
          </a:bodyPr>
          <a:lstStyle/>
          <a:p>
            <a:pPr marL="0" lvl="0" indent="0" algn="l">
              <a:lnSpc>
                <a:spcPts val="3061"/>
              </a:lnSpc>
              <a:spcBef>
                <a:spcPct val="0"/>
              </a:spcBef>
            </a:pPr>
            <a:r>
              <a:rPr lang="en-US" sz="2218" spc="217">
                <a:solidFill>
                  <a:srgbClr val="FFFFFF"/>
                </a:solidFill>
                <a:latin typeface="Montserrat Light"/>
              </a:rPr>
              <a:t>T</a:t>
            </a:r>
            <a:r>
              <a:rPr lang="en-US" sz="2218" u="none" strike="noStrike" spc="217">
                <a:solidFill>
                  <a:srgbClr val="FFFFFF"/>
                </a:solidFill>
                <a:latin typeface="Montserrat Light"/>
              </a:rPr>
              <a:t>o ensure our data was accurate and usable, we performed several cleaning steps:</a:t>
            </a:r>
          </a:p>
          <a:p>
            <a:pPr marL="479014" lvl="1" indent="-239507" algn="l">
              <a:lnSpc>
                <a:spcPts val="3061"/>
              </a:lnSpc>
              <a:spcBef>
                <a:spcPct val="0"/>
              </a:spcBef>
              <a:buAutoNum type="arabicPeriod"/>
            </a:pPr>
            <a:r>
              <a:rPr lang="en-US" sz="2218" u="none" strike="noStrike" spc="217">
                <a:solidFill>
                  <a:srgbClr val="FFFFFF"/>
                </a:solidFill>
                <a:latin typeface="Montserrat Light"/>
              </a:rPr>
              <a:t>Removed Duplicates: Eliminated repeated listings.</a:t>
            </a:r>
          </a:p>
          <a:p>
            <a:pPr marL="479014" lvl="1" indent="-239507" algn="l">
              <a:lnSpc>
                <a:spcPts val="3061"/>
              </a:lnSpc>
              <a:spcBef>
                <a:spcPct val="0"/>
              </a:spcBef>
              <a:buAutoNum type="arabicPeriod"/>
            </a:pPr>
            <a:r>
              <a:rPr lang="en-US" sz="2218" u="none" strike="noStrike" spc="217">
                <a:solidFill>
                  <a:srgbClr val="FFFFFF"/>
                </a:solidFill>
                <a:latin typeface="Montserrat Light"/>
              </a:rPr>
              <a:t>Handled Missing Values: Filled or removed missing data points.</a:t>
            </a:r>
          </a:p>
          <a:p>
            <a:pPr marL="479014" lvl="1" indent="-239507" algn="l">
              <a:lnSpc>
                <a:spcPts val="3061"/>
              </a:lnSpc>
              <a:spcBef>
                <a:spcPct val="0"/>
              </a:spcBef>
              <a:buAutoNum type="arabicPeriod"/>
            </a:pPr>
            <a:r>
              <a:rPr lang="en-US" sz="2218" u="none" strike="noStrike" spc="217">
                <a:solidFill>
                  <a:srgbClr val="FFFFFF"/>
                </a:solidFill>
                <a:latin typeface="Montserrat Light"/>
              </a:rPr>
              <a:t>Standardized Formats: Ensured consistency in data formats (e.g., price, area units).</a:t>
            </a:r>
          </a:p>
          <a:p>
            <a:pPr marL="479014" lvl="1" indent="-239507" algn="l">
              <a:lnSpc>
                <a:spcPts val="3061"/>
              </a:lnSpc>
              <a:spcBef>
                <a:spcPct val="0"/>
              </a:spcBef>
              <a:buAutoNum type="arabicPeriod"/>
            </a:pPr>
            <a:r>
              <a:rPr lang="en-US" sz="2218" u="none" strike="noStrike" spc="217">
                <a:solidFill>
                  <a:srgbClr val="FFFFFF"/>
                </a:solidFill>
                <a:latin typeface="Montserrat Light"/>
              </a:rPr>
              <a:t>Filtered Outliers: Excluded data points that were unusually high or low.</a:t>
            </a:r>
          </a:p>
          <a:p>
            <a:pPr algn="l">
              <a:lnSpc>
                <a:spcPts val="3061"/>
              </a:lnSpc>
              <a:spcBef>
                <a:spcPct val="0"/>
              </a:spcBef>
            </a:pPr>
            <a:endParaRPr lang="en-US" sz="2218" u="none" strike="noStrike" spc="217">
              <a:solidFill>
                <a:srgbClr val="FFFFFF"/>
              </a:solidFill>
              <a:latin typeface="Montserrat Light"/>
            </a:endParaRPr>
          </a:p>
          <a:p>
            <a:pPr marL="0" lvl="0" indent="0" algn="l">
              <a:lnSpc>
                <a:spcPts val="3061"/>
              </a:lnSpc>
              <a:spcBef>
                <a:spcPct val="0"/>
              </a:spcBef>
            </a:pPr>
            <a:r>
              <a:rPr lang="en-US" sz="2218" u="none" strike="noStrike" spc="217">
                <a:solidFill>
                  <a:srgbClr val="FFFFFF"/>
                </a:solidFill>
                <a:latin typeface="Montserrat Light"/>
              </a:rPr>
              <a:t>These steps improved the quality of our dataset for better prediction accuracy.</a:t>
            </a:r>
          </a:p>
          <a:p>
            <a:pPr marL="0" lvl="0" indent="0" algn="l">
              <a:lnSpc>
                <a:spcPts val="3061"/>
              </a:lnSpc>
              <a:spcBef>
                <a:spcPct val="0"/>
              </a:spcBef>
            </a:pPr>
            <a:endParaRPr lang="en-US" sz="2218" u="none" strike="noStrike" spc="217">
              <a:solidFill>
                <a:srgbClr val="FFFFFF"/>
              </a:solidFill>
              <a:latin typeface="Montserrat Light"/>
            </a:endParaRPr>
          </a:p>
        </p:txBody>
      </p:sp>
      <p:sp>
        <p:nvSpPr>
          <p:cNvPr id="5" name="Freeform 5"/>
          <p:cNvSpPr/>
          <p:nvPr/>
        </p:nvSpPr>
        <p:spPr>
          <a:xfrm flipH="1">
            <a:off x="15122292" y="4609739"/>
            <a:ext cx="7994912" cy="5849611"/>
          </a:xfrm>
          <a:custGeom>
            <a:avLst/>
            <a:gdLst/>
            <a:ahLst/>
            <a:cxnLst/>
            <a:rect l="l" t="t" r="r" b="b"/>
            <a:pathLst>
              <a:path w="7994912" h="5849611">
                <a:moveTo>
                  <a:pt x="7994912" y="0"/>
                </a:moveTo>
                <a:lnTo>
                  <a:pt x="0" y="0"/>
                </a:lnTo>
                <a:lnTo>
                  <a:pt x="0" y="5849610"/>
                </a:lnTo>
                <a:lnTo>
                  <a:pt x="7994912" y="5849610"/>
                </a:lnTo>
                <a:lnTo>
                  <a:pt x="7994912"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EFFFF"/>
        </a:solidFill>
        <a:effectLst/>
      </p:bgPr>
    </p:bg>
    <p:spTree>
      <p:nvGrpSpPr>
        <p:cNvPr id="1" name=""/>
        <p:cNvGrpSpPr/>
        <p:nvPr/>
      </p:nvGrpSpPr>
      <p:grpSpPr>
        <a:xfrm>
          <a:off x="0" y="0"/>
          <a:ext cx="0" cy="0"/>
          <a:chOff x="0" y="0"/>
          <a:chExt cx="0" cy="0"/>
        </a:xfrm>
      </p:grpSpPr>
      <p:sp>
        <p:nvSpPr>
          <p:cNvPr id="2" name="Freeform 2"/>
          <p:cNvSpPr/>
          <p:nvPr/>
        </p:nvSpPr>
        <p:spPr>
          <a:xfrm>
            <a:off x="9672191" y="0"/>
            <a:ext cx="8615809" cy="10287000"/>
          </a:xfrm>
          <a:custGeom>
            <a:avLst/>
            <a:gdLst/>
            <a:ahLst/>
            <a:cxnLst/>
            <a:rect l="l" t="t" r="r" b="b"/>
            <a:pathLst>
              <a:path w="8615809" h="10287000">
                <a:moveTo>
                  <a:pt x="0" y="0"/>
                </a:moveTo>
                <a:lnTo>
                  <a:pt x="8615809" y="0"/>
                </a:lnTo>
                <a:lnTo>
                  <a:pt x="8615809" y="10287000"/>
                </a:lnTo>
                <a:lnTo>
                  <a:pt x="0" y="10287000"/>
                </a:lnTo>
                <a:lnTo>
                  <a:pt x="0" y="0"/>
                </a:lnTo>
                <a:close/>
              </a:path>
            </a:pathLst>
          </a:custGeom>
          <a:blipFill>
            <a:blip r:embed="rId2"/>
            <a:stretch>
              <a:fillRect l="-11599" t="-30733" r="-5469"/>
            </a:stretch>
          </a:blipFill>
        </p:spPr>
      </p:sp>
      <p:sp>
        <p:nvSpPr>
          <p:cNvPr id="3" name="TextBox 3"/>
          <p:cNvSpPr txBox="1"/>
          <p:nvPr/>
        </p:nvSpPr>
        <p:spPr>
          <a:xfrm>
            <a:off x="801528" y="2591502"/>
            <a:ext cx="7834120" cy="4767199"/>
          </a:xfrm>
          <a:prstGeom prst="rect">
            <a:avLst/>
          </a:prstGeom>
        </p:spPr>
        <p:txBody>
          <a:bodyPr lIns="0" tIns="0" rIns="0" bIns="0" rtlCol="0" anchor="t">
            <a:spAutoFit/>
          </a:bodyPr>
          <a:lstStyle/>
          <a:p>
            <a:pPr algn="l">
              <a:lnSpc>
                <a:spcPts val="3396"/>
              </a:lnSpc>
            </a:pPr>
            <a:r>
              <a:rPr lang="en-US" sz="2461" spc="241">
                <a:solidFill>
                  <a:srgbClr val="231F20"/>
                </a:solidFill>
                <a:latin typeface="Montserrat Light Bold"/>
              </a:rPr>
              <a:t>Treating Null Values :</a:t>
            </a:r>
          </a:p>
          <a:p>
            <a:pPr algn="l">
              <a:lnSpc>
                <a:spcPts val="3396"/>
              </a:lnSpc>
            </a:pPr>
            <a:r>
              <a:rPr lang="en-US" sz="2461" spc="241">
                <a:solidFill>
                  <a:srgbClr val="231F20"/>
                </a:solidFill>
                <a:latin typeface="Montserrat Light Bold"/>
              </a:rPr>
              <a:t>Facing column : </a:t>
            </a:r>
            <a:r>
              <a:rPr lang="en-US" sz="2461" spc="241">
                <a:solidFill>
                  <a:srgbClr val="231F20"/>
                </a:solidFill>
                <a:latin typeface="Montserrat Light"/>
              </a:rPr>
              <a:t>having 7603 null values</a:t>
            </a:r>
          </a:p>
          <a:p>
            <a:pPr algn="l">
              <a:lnSpc>
                <a:spcPts val="3396"/>
              </a:lnSpc>
            </a:pPr>
            <a:r>
              <a:rPr lang="en-US" sz="2461" spc="241">
                <a:solidFill>
                  <a:srgbClr val="231F20"/>
                </a:solidFill>
                <a:latin typeface="Montserrat Light Bold"/>
              </a:rPr>
              <a:t>Bathroom count : </a:t>
            </a:r>
            <a:r>
              <a:rPr lang="en-US" sz="2461" spc="241">
                <a:solidFill>
                  <a:srgbClr val="231F20"/>
                </a:solidFill>
                <a:latin typeface="Montserrat Light"/>
              </a:rPr>
              <a:t>having 43 null values</a:t>
            </a:r>
          </a:p>
          <a:p>
            <a:pPr algn="l">
              <a:lnSpc>
                <a:spcPts val="3396"/>
              </a:lnSpc>
            </a:pPr>
            <a:r>
              <a:rPr lang="en-US" sz="2461" spc="241">
                <a:solidFill>
                  <a:srgbClr val="231F20"/>
                </a:solidFill>
                <a:latin typeface="Montserrat Light Bold"/>
              </a:rPr>
              <a:t>Amenities : </a:t>
            </a:r>
            <a:r>
              <a:rPr lang="en-US" sz="2461" spc="241">
                <a:solidFill>
                  <a:srgbClr val="231F20"/>
                </a:solidFill>
                <a:latin typeface="Montserrat Light"/>
              </a:rPr>
              <a:t>having</a:t>
            </a:r>
            <a:r>
              <a:rPr lang="en-US" sz="2461" spc="241">
                <a:solidFill>
                  <a:srgbClr val="231F20"/>
                </a:solidFill>
                <a:latin typeface="Montserrat Light Bold"/>
              </a:rPr>
              <a:t> </a:t>
            </a:r>
            <a:r>
              <a:rPr lang="en-US" sz="2461" spc="241">
                <a:solidFill>
                  <a:srgbClr val="231F20"/>
                </a:solidFill>
                <a:latin typeface="Montserrat Light"/>
              </a:rPr>
              <a:t>32 null values</a:t>
            </a:r>
          </a:p>
          <a:p>
            <a:pPr algn="l">
              <a:lnSpc>
                <a:spcPts val="3396"/>
              </a:lnSpc>
            </a:pPr>
            <a:endParaRPr lang="en-US" sz="2461" spc="241">
              <a:solidFill>
                <a:srgbClr val="231F20"/>
              </a:solidFill>
              <a:latin typeface="Montserrat Light"/>
            </a:endParaRPr>
          </a:p>
          <a:p>
            <a:pPr algn="l">
              <a:lnSpc>
                <a:spcPts val="3396"/>
              </a:lnSpc>
            </a:pPr>
            <a:endParaRPr lang="en-US" sz="2461" spc="241">
              <a:solidFill>
                <a:srgbClr val="231F20"/>
              </a:solidFill>
              <a:latin typeface="Montserrat Light"/>
            </a:endParaRPr>
          </a:p>
          <a:p>
            <a:pPr algn="l">
              <a:lnSpc>
                <a:spcPts val="3396"/>
              </a:lnSpc>
            </a:pPr>
            <a:r>
              <a:rPr lang="en-US" sz="2461" spc="241">
                <a:solidFill>
                  <a:srgbClr val="231F20"/>
                </a:solidFill>
                <a:latin typeface="Montserrat Light Bold"/>
              </a:rPr>
              <a:t>Treating Outliers :</a:t>
            </a:r>
          </a:p>
          <a:p>
            <a:pPr algn="l">
              <a:lnSpc>
                <a:spcPts val="3396"/>
              </a:lnSpc>
            </a:pPr>
            <a:r>
              <a:rPr lang="en-US" sz="2461" spc="241">
                <a:solidFill>
                  <a:srgbClr val="231F20"/>
                </a:solidFill>
                <a:latin typeface="Montserrat Light Bold"/>
              </a:rPr>
              <a:t>Square Feet : </a:t>
            </a:r>
            <a:r>
              <a:rPr lang="en-US" sz="2461" spc="241">
                <a:solidFill>
                  <a:srgbClr val="231F20"/>
                </a:solidFill>
                <a:latin typeface="Montserrat Light"/>
              </a:rPr>
              <a:t>having 421 outliers</a:t>
            </a:r>
          </a:p>
          <a:p>
            <a:pPr algn="l">
              <a:lnSpc>
                <a:spcPts val="3396"/>
              </a:lnSpc>
            </a:pPr>
            <a:r>
              <a:rPr lang="en-US" sz="2461" spc="241">
                <a:solidFill>
                  <a:srgbClr val="231F20"/>
                </a:solidFill>
                <a:latin typeface="Montserrat Light Bold"/>
              </a:rPr>
              <a:t>Price</a:t>
            </a:r>
            <a:r>
              <a:rPr lang="en-US" sz="2461" spc="241">
                <a:solidFill>
                  <a:srgbClr val="231F20"/>
                </a:solidFill>
                <a:latin typeface="Montserrat Light"/>
              </a:rPr>
              <a:t> : having 831 outliers</a:t>
            </a:r>
          </a:p>
          <a:p>
            <a:pPr algn="l">
              <a:lnSpc>
                <a:spcPts val="3396"/>
              </a:lnSpc>
            </a:pPr>
            <a:r>
              <a:rPr lang="en-US" sz="2461" spc="241">
                <a:solidFill>
                  <a:srgbClr val="231F20"/>
                </a:solidFill>
                <a:latin typeface="Montserrat Light Bold"/>
              </a:rPr>
              <a:t>Deposit Status</a:t>
            </a:r>
            <a:r>
              <a:rPr lang="en-US" sz="2461" spc="241">
                <a:solidFill>
                  <a:srgbClr val="231F20"/>
                </a:solidFill>
                <a:latin typeface="Montserrat Light"/>
              </a:rPr>
              <a:t> : having 673 outliers</a:t>
            </a:r>
          </a:p>
          <a:p>
            <a:pPr marL="0" lvl="0" indent="0" algn="l">
              <a:lnSpc>
                <a:spcPts val="3396"/>
              </a:lnSpc>
              <a:spcBef>
                <a:spcPct val="0"/>
              </a:spcBef>
            </a:pPr>
            <a:endParaRPr lang="en-US" sz="2461" spc="241">
              <a:solidFill>
                <a:srgbClr val="231F20"/>
              </a:solidFill>
              <a:latin typeface="Montserrat Light"/>
            </a:endParaRPr>
          </a:p>
        </p:txBody>
      </p:sp>
      <p:sp>
        <p:nvSpPr>
          <p:cNvPr id="4" name="TextBox 4"/>
          <p:cNvSpPr txBox="1"/>
          <p:nvPr/>
        </p:nvSpPr>
        <p:spPr>
          <a:xfrm>
            <a:off x="801528" y="507494"/>
            <a:ext cx="6353568" cy="947162"/>
          </a:xfrm>
          <a:prstGeom prst="rect">
            <a:avLst/>
          </a:prstGeom>
        </p:spPr>
        <p:txBody>
          <a:bodyPr lIns="0" tIns="0" rIns="0" bIns="0" rtlCol="0" anchor="t">
            <a:spAutoFit/>
          </a:bodyPr>
          <a:lstStyle/>
          <a:p>
            <a:pPr marL="0" lvl="0" indent="0" algn="l">
              <a:lnSpc>
                <a:spcPts val="7797"/>
              </a:lnSpc>
              <a:spcBef>
                <a:spcPct val="0"/>
              </a:spcBef>
            </a:pPr>
            <a:r>
              <a:rPr lang="en-US" sz="5650" spc="79">
                <a:solidFill>
                  <a:srgbClr val="2C2D30"/>
                </a:solidFill>
                <a:latin typeface="League Spartan"/>
              </a:rPr>
              <a:t>DATA CLEANING  </a:t>
            </a:r>
          </a:p>
        </p:txBody>
      </p: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31F20"/>
        </a:solidFill>
        <a:effectLst/>
      </p:bgPr>
    </p:bg>
    <p:spTree>
      <p:nvGrpSpPr>
        <p:cNvPr id="1" name=""/>
        <p:cNvGrpSpPr/>
        <p:nvPr/>
      </p:nvGrpSpPr>
      <p:grpSpPr>
        <a:xfrm>
          <a:off x="0" y="0"/>
          <a:ext cx="0" cy="0"/>
          <a:chOff x="0" y="0"/>
          <a:chExt cx="0" cy="0"/>
        </a:xfrm>
      </p:grpSpPr>
      <p:sp>
        <p:nvSpPr>
          <p:cNvPr id="2" name="Freeform 2"/>
          <p:cNvSpPr/>
          <p:nvPr/>
        </p:nvSpPr>
        <p:spPr>
          <a:xfrm flipH="1">
            <a:off x="-10315612" y="0"/>
            <a:ext cx="16590343" cy="10313663"/>
          </a:xfrm>
          <a:custGeom>
            <a:avLst/>
            <a:gdLst/>
            <a:ahLst/>
            <a:cxnLst/>
            <a:rect l="l" t="t" r="r" b="b"/>
            <a:pathLst>
              <a:path w="16590343" h="10313663">
                <a:moveTo>
                  <a:pt x="16590343" y="0"/>
                </a:moveTo>
                <a:lnTo>
                  <a:pt x="0" y="0"/>
                </a:lnTo>
                <a:lnTo>
                  <a:pt x="0" y="10313663"/>
                </a:lnTo>
                <a:lnTo>
                  <a:pt x="16590343" y="10313663"/>
                </a:lnTo>
                <a:lnTo>
                  <a:pt x="16590343"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4457908" y="1248184"/>
            <a:ext cx="6615874" cy="838717"/>
          </a:xfrm>
          <a:prstGeom prst="rect">
            <a:avLst/>
          </a:prstGeom>
        </p:spPr>
        <p:txBody>
          <a:bodyPr lIns="0" tIns="0" rIns="0" bIns="0" rtlCol="0" anchor="t">
            <a:spAutoFit/>
          </a:bodyPr>
          <a:lstStyle/>
          <a:p>
            <a:pPr marL="0" lvl="0" indent="0" algn="l">
              <a:lnSpc>
                <a:spcPts val="6868"/>
              </a:lnSpc>
              <a:spcBef>
                <a:spcPct val="0"/>
              </a:spcBef>
            </a:pPr>
            <a:r>
              <a:rPr lang="en-US" sz="4977" spc="223">
                <a:solidFill>
                  <a:srgbClr val="FEFFFF"/>
                </a:solidFill>
                <a:latin typeface="League Spartan Semi-Bold"/>
              </a:rPr>
              <a:t>DATA CLEANING</a:t>
            </a:r>
          </a:p>
        </p:txBody>
      </p:sp>
      <p:sp>
        <p:nvSpPr>
          <p:cNvPr id="4" name="TextBox 4"/>
          <p:cNvSpPr txBox="1"/>
          <p:nvPr/>
        </p:nvSpPr>
        <p:spPr>
          <a:xfrm>
            <a:off x="4457908" y="2565550"/>
            <a:ext cx="10487718" cy="4703780"/>
          </a:xfrm>
          <a:prstGeom prst="rect">
            <a:avLst/>
          </a:prstGeom>
        </p:spPr>
        <p:txBody>
          <a:bodyPr lIns="0" tIns="0" rIns="0" bIns="0" rtlCol="0" anchor="t">
            <a:spAutoFit/>
          </a:bodyPr>
          <a:lstStyle/>
          <a:p>
            <a:pPr algn="l">
              <a:lnSpc>
                <a:spcPts val="3337"/>
              </a:lnSpc>
            </a:pPr>
            <a:r>
              <a:rPr lang="en-US" sz="2418" spc="237">
                <a:solidFill>
                  <a:srgbClr val="FFFFFF"/>
                </a:solidFill>
                <a:latin typeface="Montserrat Light Bold"/>
              </a:rPr>
              <a:t>Converting text values column to numerical :</a:t>
            </a:r>
            <a:r>
              <a:rPr lang="en-US" sz="2418" spc="237">
                <a:solidFill>
                  <a:srgbClr val="FFFFFF"/>
                </a:solidFill>
                <a:latin typeface="Montserrat Light"/>
              </a:rPr>
              <a:t> </a:t>
            </a:r>
          </a:p>
          <a:p>
            <a:pPr algn="l">
              <a:lnSpc>
                <a:spcPts val="3337"/>
              </a:lnSpc>
            </a:pPr>
            <a:endParaRPr lang="en-US" sz="2418" spc="237">
              <a:solidFill>
                <a:srgbClr val="FFFFFF"/>
              </a:solidFill>
              <a:latin typeface="Montserrat Light"/>
            </a:endParaRPr>
          </a:p>
          <a:p>
            <a:pPr marL="479016" lvl="1" indent="-239508" algn="l">
              <a:lnSpc>
                <a:spcPts val="3061"/>
              </a:lnSpc>
              <a:buFont typeface="Arial"/>
              <a:buChar char="•"/>
            </a:pPr>
            <a:r>
              <a:rPr lang="en-US" sz="2218" spc="217">
                <a:solidFill>
                  <a:srgbClr val="FFFFFF"/>
                </a:solidFill>
                <a:latin typeface="Montserrat Light"/>
              </a:rPr>
              <a:t>Before Using Machine learning algorithm it is necessary to treat categorical columns.</a:t>
            </a:r>
          </a:p>
          <a:p>
            <a:pPr marL="479016" lvl="1" indent="-239508" algn="l">
              <a:lnSpc>
                <a:spcPts val="3061"/>
              </a:lnSpc>
              <a:buFont typeface="Arial"/>
              <a:buChar char="•"/>
            </a:pPr>
            <a:r>
              <a:rPr lang="en-US" sz="2218" spc="217">
                <a:solidFill>
                  <a:srgbClr val="FFFFFF"/>
                </a:solidFill>
                <a:latin typeface="Montserrat Light Bold"/>
              </a:rPr>
              <a:t>BHK Apartment, Bathroom Count, Location,Furnish Status</a:t>
            </a:r>
          </a:p>
          <a:p>
            <a:pPr marL="479016" lvl="1" indent="-239508" algn="l">
              <a:lnSpc>
                <a:spcPts val="3061"/>
              </a:lnSpc>
              <a:buFont typeface="Arial"/>
              <a:buChar char="•"/>
            </a:pPr>
            <a:r>
              <a:rPr lang="en-US" sz="2218" spc="217">
                <a:solidFill>
                  <a:srgbClr val="FFFFFF"/>
                </a:solidFill>
                <a:latin typeface="Montserrat Light"/>
              </a:rPr>
              <a:t>These columns having text data.</a:t>
            </a:r>
          </a:p>
          <a:p>
            <a:pPr marL="479016" lvl="1" indent="-239508" algn="l">
              <a:lnSpc>
                <a:spcPts val="3061"/>
              </a:lnSpc>
              <a:buFont typeface="Arial"/>
              <a:buChar char="•"/>
            </a:pPr>
            <a:r>
              <a:rPr lang="en-US" sz="2218" spc="217">
                <a:solidFill>
                  <a:srgbClr val="FFFFFF"/>
                </a:solidFill>
                <a:latin typeface="Montserrat Light"/>
              </a:rPr>
              <a:t>Also These columns following some orders (hierarchy) so i use </a:t>
            </a:r>
          </a:p>
          <a:p>
            <a:pPr marL="479016" lvl="1" indent="-239508" algn="l">
              <a:lnSpc>
                <a:spcPts val="3061"/>
              </a:lnSpc>
              <a:buFont typeface="Arial"/>
              <a:buChar char="•"/>
            </a:pPr>
            <a:r>
              <a:rPr lang="en-US" sz="2218" spc="217">
                <a:solidFill>
                  <a:srgbClr val="FFFFFF"/>
                </a:solidFill>
                <a:latin typeface="Montserrat Light"/>
              </a:rPr>
              <a:t>ordinal encoding for treating these columns.</a:t>
            </a:r>
          </a:p>
          <a:p>
            <a:pPr marL="479016" lvl="1" indent="-239508" algn="l">
              <a:lnSpc>
                <a:spcPts val="3061"/>
              </a:lnSpc>
              <a:buFont typeface="Arial"/>
              <a:buChar char="•"/>
            </a:pPr>
            <a:r>
              <a:rPr lang="en-US" sz="2218" spc="217">
                <a:solidFill>
                  <a:srgbClr val="FFFFFF"/>
                </a:solidFill>
                <a:latin typeface="Montserrat Light"/>
              </a:rPr>
              <a:t>for </a:t>
            </a:r>
            <a:r>
              <a:rPr lang="en-US" sz="2218" spc="217">
                <a:solidFill>
                  <a:srgbClr val="FFFFFF"/>
                </a:solidFill>
                <a:latin typeface="Montserrat Light Bold"/>
              </a:rPr>
              <a:t>Amenities column </a:t>
            </a:r>
            <a:r>
              <a:rPr lang="en-US" sz="2218" spc="217">
                <a:solidFill>
                  <a:srgbClr val="FFFFFF"/>
                </a:solidFill>
                <a:latin typeface="Montserrat Light"/>
              </a:rPr>
              <a:t>i use Count Vectorisor technique</a:t>
            </a:r>
          </a:p>
          <a:p>
            <a:pPr marL="0" lvl="0" indent="0" algn="l">
              <a:lnSpc>
                <a:spcPts val="3061"/>
              </a:lnSpc>
              <a:spcBef>
                <a:spcPct val="0"/>
              </a:spcBef>
            </a:pPr>
            <a:endParaRPr lang="en-US" sz="2218" spc="217">
              <a:solidFill>
                <a:srgbClr val="FFFFFF"/>
              </a:solidFill>
              <a:latin typeface="Montserrat Light"/>
            </a:endParaRPr>
          </a:p>
        </p:txBody>
      </p:sp>
      <p:sp>
        <p:nvSpPr>
          <p:cNvPr id="5" name="Freeform 5"/>
          <p:cNvSpPr/>
          <p:nvPr/>
        </p:nvSpPr>
        <p:spPr>
          <a:xfrm flipH="1">
            <a:off x="15122292" y="4609739"/>
            <a:ext cx="7994912" cy="5849611"/>
          </a:xfrm>
          <a:custGeom>
            <a:avLst/>
            <a:gdLst/>
            <a:ahLst/>
            <a:cxnLst/>
            <a:rect l="l" t="t" r="r" b="b"/>
            <a:pathLst>
              <a:path w="7994912" h="5849611">
                <a:moveTo>
                  <a:pt x="7994912" y="0"/>
                </a:moveTo>
                <a:lnTo>
                  <a:pt x="0" y="0"/>
                </a:lnTo>
                <a:lnTo>
                  <a:pt x="0" y="5849610"/>
                </a:lnTo>
                <a:lnTo>
                  <a:pt x="7994912" y="5849610"/>
                </a:lnTo>
                <a:lnTo>
                  <a:pt x="7994912"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EFFFF"/>
        </a:solidFill>
        <a:effectLst/>
      </p:bgPr>
    </p:bg>
    <p:spTree>
      <p:nvGrpSpPr>
        <p:cNvPr id="1" name=""/>
        <p:cNvGrpSpPr/>
        <p:nvPr/>
      </p:nvGrpSpPr>
      <p:grpSpPr>
        <a:xfrm>
          <a:off x="0" y="0"/>
          <a:ext cx="0" cy="0"/>
          <a:chOff x="0" y="0"/>
          <a:chExt cx="0" cy="0"/>
        </a:xfrm>
      </p:grpSpPr>
      <p:sp>
        <p:nvSpPr>
          <p:cNvPr id="2" name="TextBox 2"/>
          <p:cNvSpPr txBox="1"/>
          <p:nvPr/>
        </p:nvSpPr>
        <p:spPr>
          <a:xfrm>
            <a:off x="5419783" y="543966"/>
            <a:ext cx="10505142" cy="1830320"/>
          </a:xfrm>
          <a:prstGeom prst="rect">
            <a:avLst/>
          </a:prstGeom>
        </p:spPr>
        <p:txBody>
          <a:bodyPr lIns="0" tIns="0" rIns="0" bIns="0" rtlCol="0" anchor="t">
            <a:spAutoFit/>
          </a:bodyPr>
          <a:lstStyle/>
          <a:p>
            <a:pPr marL="0" lvl="0" indent="0" algn="l">
              <a:lnSpc>
                <a:spcPts val="7383"/>
              </a:lnSpc>
              <a:spcBef>
                <a:spcPct val="0"/>
              </a:spcBef>
            </a:pPr>
            <a:r>
              <a:rPr lang="en-US" sz="5350" spc="74">
                <a:solidFill>
                  <a:srgbClr val="2C2D30"/>
                </a:solidFill>
                <a:latin typeface="League Spartan Semi-Bold"/>
              </a:rPr>
              <a:t>MODEL SELECTION AND APPLICATION</a:t>
            </a:r>
          </a:p>
        </p:txBody>
      </p:sp>
      <p:sp>
        <p:nvSpPr>
          <p:cNvPr id="3" name="Freeform 3"/>
          <p:cNvSpPr/>
          <p:nvPr/>
        </p:nvSpPr>
        <p:spPr>
          <a:xfrm>
            <a:off x="0" y="0"/>
            <a:ext cx="4888862" cy="10287000"/>
          </a:xfrm>
          <a:custGeom>
            <a:avLst/>
            <a:gdLst/>
            <a:ahLst/>
            <a:cxnLst/>
            <a:rect l="l" t="t" r="r" b="b"/>
            <a:pathLst>
              <a:path w="4888862" h="10287000">
                <a:moveTo>
                  <a:pt x="0" y="0"/>
                </a:moveTo>
                <a:lnTo>
                  <a:pt x="4888862" y="0"/>
                </a:lnTo>
                <a:lnTo>
                  <a:pt x="4888862" y="10287000"/>
                </a:lnTo>
                <a:lnTo>
                  <a:pt x="0" y="10287000"/>
                </a:lnTo>
                <a:lnTo>
                  <a:pt x="0" y="0"/>
                </a:lnTo>
                <a:close/>
              </a:path>
            </a:pathLst>
          </a:custGeom>
          <a:blipFill>
            <a:blip r:embed="rId2"/>
            <a:stretch>
              <a:fillRect l="-20182" r="-20182"/>
            </a:stretch>
          </a:blipFill>
        </p:spPr>
      </p:sp>
      <p:sp>
        <p:nvSpPr>
          <p:cNvPr id="4" name="TextBox 4"/>
          <p:cNvSpPr txBox="1"/>
          <p:nvPr/>
        </p:nvSpPr>
        <p:spPr>
          <a:xfrm>
            <a:off x="5419783" y="2788921"/>
            <a:ext cx="8668875" cy="5585840"/>
          </a:xfrm>
          <a:prstGeom prst="rect">
            <a:avLst/>
          </a:prstGeom>
        </p:spPr>
        <p:txBody>
          <a:bodyPr lIns="0" tIns="0" rIns="0" bIns="0" rtlCol="0" anchor="t">
            <a:spAutoFit/>
          </a:bodyPr>
          <a:lstStyle/>
          <a:p>
            <a:pPr algn="l">
              <a:lnSpc>
                <a:spcPts val="3197"/>
              </a:lnSpc>
            </a:pPr>
            <a:r>
              <a:rPr lang="en-US" sz="2316" spc="227">
                <a:solidFill>
                  <a:srgbClr val="231F20"/>
                </a:solidFill>
                <a:latin typeface="Montserrat Light"/>
              </a:rPr>
              <a:t>Applying Different Models</a:t>
            </a:r>
          </a:p>
          <a:p>
            <a:pPr algn="l">
              <a:lnSpc>
                <a:spcPts val="3197"/>
              </a:lnSpc>
            </a:pPr>
            <a:r>
              <a:rPr lang="en-US" sz="2316" spc="227">
                <a:solidFill>
                  <a:srgbClr val="231F20"/>
                </a:solidFill>
                <a:latin typeface="Montserrat Light"/>
              </a:rPr>
              <a:t>We tested various machine learning models to predict rental prices, including:</a:t>
            </a:r>
          </a:p>
          <a:p>
            <a:pPr algn="l">
              <a:lnSpc>
                <a:spcPts val="3197"/>
              </a:lnSpc>
            </a:pPr>
            <a:endParaRPr lang="en-US" sz="2316" spc="227">
              <a:solidFill>
                <a:srgbClr val="231F20"/>
              </a:solidFill>
              <a:latin typeface="Montserrat Light"/>
            </a:endParaRPr>
          </a:p>
          <a:p>
            <a:pPr marL="500180" lvl="1" indent="-250090" algn="l">
              <a:lnSpc>
                <a:spcPts val="3197"/>
              </a:lnSpc>
              <a:buAutoNum type="arabicPeriod"/>
            </a:pPr>
            <a:r>
              <a:rPr lang="en-US" sz="2316" spc="227">
                <a:solidFill>
                  <a:srgbClr val="231F20"/>
                </a:solidFill>
                <a:latin typeface="Montserrat Light"/>
              </a:rPr>
              <a:t>Linear Regression </a:t>
            </a:r>
          </a:p>
          <a:p>
            <a:pPr marL="500180" lvl="1" indent="-250090" algn="l">
              <a:lnSpc>
                <a:spcPts val="3197"/>
              </a:lnSpc>
              <a:buAutoNum type="arabicPeriod"/>
            </a:pPr>
            <a:r>
              <a:rPr lang="en-US" sz="2316" spc="227">
                <a:solidFill>
                  <a:srgbClr val="231F20"/>
                </a:solidFill>
                <a:latin typeface="Montserrat Light"/>
              </a:rPr>
              <a:t>Decision Trees </a:t>
            </a:r>
          </a:p>
          <a:p>
            <a:pPr marL="500180" lvl="1" indent="-250090" algn="l">
              <a:lnSpc>
                <a:spcPts val="3197"/>
              </a:lnSpc>
              <a:buAutoNum type="arabicPeriod"/>
            </a:pPr>
            <a:r>
              <a:rPr lang="en-US" sz="2316" spc="227">
                <a:solidFill>
                  <a:srgbClr val="231F20"/>
                </a:solidFill>
                <a:latin typeface="Montserrat Light"/>
              </a:rPr>
              <a:t>Random Forest </a:t>
            </a:r>
          </a:p>
          <a:p>
            <a:pPr marL="500180" lvl="1" indent="-250090" algn="l">
              <a:lnSpc>
                <a:spcPts val="3197"/>
              </a:lnSpc>
              <a:buAutoNum type="arabicPeriod"/>
            </a:pPr>
            <a:r>
              <a:rPr lang="en-US" sz="2316" spc="227">
                <a:solidFill>
                  <a:srgbClr val="231F20"/>
                </a:solidFill>
                <a:latin typeface="Montserrat Light"/>
              </a:rPr>
              <a:t>Support Vector Machine</a:t>
            </a:r>
          </a:p>
          <a:p>
            <a:pPr marL="500180" lvl="1" indent="-250090" algn="l">
              <a:lnSpc>
                <a:spcPts val="3197"/>
              </a:lnSpc>
              <a:buAutoNum type="arabicPeriod"/>
            </a:pPr>
            <a:r>
              <a:rPr lang="en-US" sz="2316" spc="227">
                <a:solidFill>
                  <a:srgbClr val="231F20"/>
                </a:solidFill>
                <a:latin typeface="Montserrat Light"/>
              </a:rPr>
              <a:t>XGBoost Regressor</a:t>
            </a:r>
          </a:p>
          <a:p>
            <a:pPr algn="l">
              <a:lnSpc>
                <a:spcPts val="3197"/>
              </a:lnSpc>
            </a:pPr>
            <a:endParaRPr lang="en-US" sz="2316" spc="227">
              <a:solidFill>
                <a:srgbClr val="231F20"/>
              </a:solidFill>
              <a:latin typeface="Montserrat Light"/>
            </a:endParaRPr>
          </a:p>
          <a:p>
            <a:pPr marL="0" lvl="0" indent="0" algn="l">
              <a:lnSpc>
                <a:spcPts val="3197"/>
              </a:lnSpc>
              <a:spcBef>
                <a:spcPct val="0"/>
              </a:spcBef>
            </a:pPr>
            <a:r>
              <a:rPr lang="en-US" sz="2316" spc="227">
                <a:solidFill>
                  <a:srgbClr val="231F20"/>
                </a:solidFill>
                <a:latin typeface="Montserrat Light"/>
              </a:rPr>
              <a:t>By comparing these models, we identified the most effective approach for accurate rental price prediction.</a:t>
            </a:r>
          </a:p>
          <a:p>
            <a:pPr marL="0" lvl="0" indent="0" algn="l">
              <a:lnSpc>
                <a:spcPts val="3197"/>
              </a:lnSpc>
              <a:spcBef>
                <a:spcPct val="0"/>
              </a:spcBef>
            </a:pPr>
            <a:endParaRPr lang="en-US" sz="2316" spc="227">
              <a:solidFill>
                <a:srgbClr val="231F20"/>
              </a:solidFill>
              <a:latin typeface="Montserrat Light"/>
            </a:endParaRPr>
          </a:p>
        </p:txBody>
      </p:sp>
      <p:grpSp>
        <p:nvGrpSpPr>
          <p:cNvPr id="5" name="Group 5"/>
          <p:cNvGrpSpPr/>
          <p:nvPr/>
        </p:nvGrpSpPr>
        <p:grpSpPr>
          <a:xfrm>
            <a:off x="14851002" y="9574944"/>
            <a:ext cx="5428653" cy="1424111"/>
            <a:chOff x="0" y="0"/>
            <a:chExt cx="1205822" cy="316326"/>
          </a:xfrm>
        </p:grpSpPr>
        <p:sp>
          <p:nvSpPr>
            <p:cNvPr id="6" name="Freeform 6"/>
            <p:cNvSpPr/>
            <p:nvPr/>
          </p:nvSpPr>
          <p:spPr>
            <a:xfrm>
              <a:off x="0" y="0"/>
              <a:ext cx="1205822" cy="316326"/>
            </a:xfrm>
            <a:custGeom>
              <a:avLst/>
              <a:gdLst/>
              <a:ahLst/>
              <a:cxnLst/>
              <a:rect l="l" t="t" r="r" b="b"/>
              <a:pathLst>
                <a:path w="1205822" h="316326">
                  <a:moveTo>
                    <a:pt x="0" y="0"/>
                  </a:moveTo>
                  <a:lnTo>
                    <a:pt x="1205822" y="0"/>
                  </a:lnTo>
                  <a:lnTo>
                    <a:pt x="1205822" y="316326"/>
                  </a:lnTo>
                  <a:lnTo>
                    <a:pt x="0" y="316326"/>
                  </a:lnTo>
                  <a:close/>
                </a:path>
              </a:pathLst>
            </a:custGeom>
            <a:solidFill>
              <a:srgbClr val="FFCB13">
                <a:alpha val="83922"/>
              </a:srgbClr>
            </a:solidFill>
            <a:ln cap="sq">
              <a:noFill/>
              <a:prstDash val="solid"/>
              <a:miter/>
            </a:ln>
          </p:spPr>
        </p:sp>
        <p:sp>
          <p:nvSpPr>
            <p:cNvPr id="7" name="TextBox 7"/>
            <p:cNvSpPr txBox="1"/>
            <p:nvPr/>
          </p:nvSpPr>
          <p:spPr>
            <a:xfrm>
              <a:off x="0" y="-19050"/>
              <a:ext cx="1205822" cy="335376"/>
            </a:xfrm>
            <a:prstGeom prst="rect">
              <a:avLst/>
            </a:prstGeom>
          </p:spPr>
          <p:txBody>
            <a:bodyPr lIns="50800" tIns="50800" rIns="50800" bIns="50800" rtlCol="0" anchor="ctr"/>
            <a:lstStyle/>
            <a:p>
              <a:pPr marL="0" lvl="0" indent="0" algn="ctr">
                <a:lnSpc>
                  <a:spcPts val="2859"/>
                </a:lnSpc>
                <a:spcBef>
                  <a:spcPct val="0"/>
                </a:spcBef>
              </a:pPr>
              <a:endParaRPr/>
            </a:p>
          </p:txBody>
        </p:sp>
      </p:grpSp>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EFFFF"/>
        </a:solidFill>
        <a:effectLst/>
      </p:bgPr>
    </p:bg>
    <p:spTree>
      <p:nvGrpSpPr>
        <p:cNvPr id="1" name=""/>
        <p:cNvGrpSpPr/>
        <p:nvPr/>
      </p:nvGrpSpPr>
      <p:grpSpPr>
        <a:xfrm>
          <a:off x="0" y="0"/>
          <a:ext cx="0" cy="0"/>
          <a:chOff x="0" y="0"/>
          <a:chExt cx="0" cy="0"/>
        </a:xfrm>
      </p:grpSpPr>
      <p:sp>
        <p:nvSpPr>
          <p:cNvPr id="2" name="TextBox 2"/>
          <p:cNvSpPr txBox="1"/>
          <p:nvPr/>
        </p:nvSpPr>
        <p:spPr>
          <a:xfrm>
            <a:off x="5419783" y="543966"/>
            <a:ext cx="10505142" cy="896870"/>
          </a:xfrm>
          <a:prstGeom prst="rect">
            <a:avLst/>
          </a:prstGeom>
        </p:spPr>
        <p:txBody>
          <a:bodyPr lIns="0" tIns="0" rIns="0" bIns="0" rtlCol="0" anchor="t">
            <a:spAutoFit/>
          </a:bodyPr>
          <a:lstStyle/>
          <a:p>
            <a:pPr marL="0" lvl="0" indent="0" algn="l">
              <a:lnSpc>
                <a:spcPts val="7383"/>
              </a:lnSpc>
              <a:spcBef>
                <a:spcPct val="0"/>
              </a:spcBef>
            </a:pPr>
            <a:r>
              <a:rPr lang="en-US" sz="5350" spc="74">
                <a:solidFill>
                  <a:srgbClr val="2C2D30"/>
                </a:solidFill>
                <a:latin typeface="League Spartan"/>
              </a:rPr>
              <a:t>XGBOOST REGRESSOR</a:t>
            </a:r>
          </a:p>
        </p:txBody>
      </p:sp>
      <p:sp>
        <p:nvSpPr>
          <p:cNvPr id="3" name="Freeform 3"/>
          <p:cNvSpPr/>
          <p:nvPr/>
        </p:nvSpPr>
        <p:spPr>
          <a:xfrm>
            <a:off x="0" y="0"/>
            <a:ext cx="4888862" cy="10287000"/>
          </a:xfrm>
          <a:custGeom>
            <a:avLst/>
            <a:gdLst/>
            <a:ahLst/>
            <a:cxnLst/>
            <a:rect l="l" t="t" r="r" b="b"/>
            <a:pathLst>
              <a:path w="4888862" h="10287000">
                <a:moveTo>
                  <a:pt x="0" y="0"/>
                </a:moveTo>
                <a:lnTo>
                  <a:pt x="4888862" y="0"/>
                </a:lnTo>
                <a:lnTo>
                  <a:pt x="4888862" y="10287000"/>
                </a:lnTo>
                <a:lnTo>
                  <a:pt x="0" y="10287000"/>
                </a:lnTo>
                <a:lnTo>
                  <a:pt x="0" y="0"/>
                </a:lnTo>
                <a:close/>
              </a:path>
            </a:pathLst>
          </a:custGeom>
          <a:blipFill>
            <a:blip r:embed="rId2"/>
            <a:stretch>
              <a:fillRect l="-20182" r="-20182"/>
            </a:stretch>
          </a:blipFill>
        </p:spPr>
      </p:sp>
      <p:sp>
        <p:nvSpPr>
          <p:cNvPr id="4" name="TextBox 4"/>
          <p:cNvSpPr txBox="1"/>
          <p:nvPr/>
        </p:nvSpPr>
        <p:spPr>
          <a:xfrm>
            <a:off x="5419783" y="2658506"/>
            <a:ext cx="8668875" cy="3185540"/>
          </a:xfrm>
          <a:prstGeom prst="rect">
            <a:avLst/>
          </a:prstGeom>
        </p:spPr>
        <p:txBody>
          <a:bodyPr lIns="0" tIns="0" rIns="0" bIns="0" rtlCol="0" anchor="t">
            <a:spAutoFit/>
          </a:bodyPr>
          <a:lstStyle/>
          <a:p>
            <a:pPr marL="0" lvl="0" indent="0" algn="l">
              <a:lnSpc>
                <a:spcPts val="3197"/>
              </a:lnSpc>
              <a:spcBef>
                <a:spcPct val="0"/>
              </a:spcBef>
            </a:pPr>
            <a:r>
              <a:rPr lang="en-US" sz="2316" spc="227">
                <a:solidFill>
                  <a:srgbClr val="231F20"/>
                </a:solidFill>
                <a:latin typeface="Montserrat Light"/>
              </a:rPr>
              <a:t>XGBoost (eXtreme Gradient Boosting) is an optimized gradient boosting library designed to be highly efficient, flexible, and portable. It implements machine learning algorithms under the Gradient Boosting framework. XGBoost regressor is a specific implementation used for regression tasks. Here are some key points about the XGBoost regressor:</a:t>
            </a:r>
          </a:p>
        </p:txBody>
      </p:sp>
      <p:grpSp>
        <p:nvGrpSpPr>
          <p:cNvPr id="5" name="Group 5"/>
          <p:cNvGrpSpPr/>
          <p:nvPr/>
        </p:nvGrpSpPr>
        <p:grpSpPr>
          <a:xfrm>
            <a:off x="14851002" y="9574944"/>
            <a:ext cx="5428653" cy="1424111"/>
            <a:chOff x="0" y="0"/>
            <a:chExt cx="1205822" cy="316326"/>
          </a:xfrm>
        </p:grpSpPr>
        <p:sp>
          <p:nvSpPr>
            <p:cNvPr id="6" name="Freeform 6"/>
            <p:cNvSpPr/>
            <p:nvPr/>
          </p:nvSpPr>
          <p:spPr>
            <a:xfrm>
              <a:off x="0" y="0"/>
              <a:ext cx="1205822" cy="316326"/>
            </a:xfrm>
            <a:custGeom>
              <a:avLst/>
              <a:gdLst/>
              <a:ahLst/>
              <a:cxnLst/>
              <a:rect l="l" t="t" r="r" b="b"/>
              <a:pathLst>
                <a:path w="1205822" h="316326">
                  <a:moveTo>
                    <a:pt x="0" y="0"/>
                  </a:moveTo>
                  <a:lnTo>
                    <a:pt x="1205822" y="0"/>
                  </a:lnTo>
                  <a:lnTo>
                    <a:pt x="1205822" y="316326"/>
                  </a:lnTo>
                  <a:lnTo>
                    <a:pt x="0" y="316326"/>
                  </a:lnTo>
                  <a:close/>
                </a:path>
              </a:pathLst>
            </a:custGeom>
            <a:solidFill>
              <a:srgbClr val="FFCB13">
                <a:alpha val="83922"/>
              </a:srgbClr>
            </a:solidFill>
            <a:ln cap="sq">
              <a:noFill/>
              <a:prstDash val="solid"/>
              <a:miter/>
            </a:ln>
          </p:spPr>
        </p:sp>
        <p:sp>
          <p:nvSpPr>
            <p:cNvPr id="7" name="TextBox 7"/>
            <p:cNvSpPr txBox="1"/>
            <p:nvPr/>
          </p:nvSpPr>
          <p:spPr>
            <a:xfrm>
              <a:off x="0" y="-19050"/>
              <a:ext cx="1205822" cy="335376"/>
            </a:xfrm>
            <a:prstGeom prst="rect">
              <a:avLst/>
            </a:prstGeom>
          </p:spPr>
          <p:txBody>
            <a:bodyPr lIns="50800" tIns="50800" rIns="50800" bIns="50800" rtlCol="0" anchor="ctr"/>
            <a:lstStyle/>
            <a:p>
              <a:pPr marL="0" lvl="0" indent="0" algn="ctr">
                <a:lnSpc>
                  <a:spcPts val="2859"/>
                </a:lnSpc>
                <a:spcBef>
                  <a:spcPct val="0"/>
                </a:spcBef>
              </a:pPr>
              <a:endParaRPr/>
            </a:p>
          </p:txBody>
        </p:sp>
      </p:grpSp>
    </p:spTree>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31F20"/>
        </a:solidFill>
        <a:effectLst/>
      </p:bgPr>
    </p:bg>
    <p:spTree>
      <p:nvGrpSpPr>
        <p:cNvPr id="1" name=""/>
        <p:cNvGrpSpPr/>
        <p:nvPr/>
      </p:nvGrpSpPr>
      <p:grpSpPr>
        <a:xfrm>
          <a:off x="0" y="0"/>
          <a:ext cx="0" cy="0"/>
          <a:chOff x="0" y="0"/>
          <a:chExt cx="0" cy="0"/>
        </a:xfrm>
      </p:grpSpPr>
      <p:sp>
        <p:nvSpPr>
          <p:cNvPr id="2" name="Freeform 2"/>
          <p:cNvSpPr/>
          <p:nvPr/>
        </p:nvSpPr>
        <p:spPr>
          <a:xfrm flipH="1">
            <a:off x="-10315612" y="0"/>
            <a:ext cx="16590343" cy="10313663"/>
          </a:xfrm>
          <a:custGeom>
            <a:avLst/>
            <a:gdLst/>
            <a:ahLst/>
            <a:cxnLst/>
            <a:rect l="l" t="t" r="r" b="b"/>
            <a:pathLst>
              <a:path w="16590343" h="10313663">
                <a:moveTo>
                  <a:pt x="16590343" y="0"/>
                </a:moveTo>
                <a:lnTo>
                  <a:pt x="0" y="0"/>
                </a:lnTo>
                <a:lnTo>
                  <a:pt x="0" y="10313663"/>
                </a:lnTo>
                <a:lnTo>
                  <a:pt x="16590343" y="10313663"/>
                </a:lnTo>
                <a:lnTo>
                  <a:pt x="16590343"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4457908" y="1650615"/>
            <a:ext cx="7596801" cy="838717"/>
          </a:xfrm>
          <a:prstGeom prst="rect">
            <a:avLst/>
          </a:prstGeom>
        </p:spPr>
        <p:txBody>
          <a:bodyPr lIns="0" tIns="0" rIns="0" bIns="0" rtlCol="0" anchor="t">
            <a:spAutoFit/>
          </a:bodyPr>
          <a:lstStyle/>
          <a:p>
            <a:pPr marL="0" lvl="0" indent="0" algn="l">
              <a:lnSpc>
                <a:spcPts val="6868"/>
              </a:lnSpc>
              <a:spcBef>
                <a:spcPct val="0"/>
              </a:spcBef>
            </a:pPr>
            <a:r>
              <a:rPr lang="en-US" sz="4977" spc="223">
                <a:solidFill>
                  <a:srgbClr val="FEFFFF"/>
                </a:solidFill>
                <a:latin typeface="League Spartan"/>
              </a:rPr>
              <a:t>WEB APPLICATION</a:t>
            </a:r>
          </a:p>
        </p:txBody>
      </p:sp>
      <p:sp>
        <p:nvSpPr>
          <p:cNvPr id="4" name="TextBox 4"/>
          <p:cNvSpPr txBox="1"/>
          <p:nvPr/>
        </p:nvSpPr>
        <p:spPr>
          <a:xfrm>
            <a:off x="4457908" y="3722540"/>
            <a:ext cx="9116895" cy="2227032"/>
          </a:xfrm>
          <a:prstGeom prst="rect">
            <a:avLst/>
          </a:prstGeom>
        </p:spPr>
        <p:txBody>
          <a:bodyPr lIns="0" tIns="0" rIns="0" bIns="0" rtlCol="0" anchor="t">
            <a:spAutoFit/>
          </a:bodyPr>
          <a:lstStyle/>
          <a:p>
            <a:pPr marL="0" lvl="0" indent="0" algn="l">
              <a:lnSpc>
                <a:spcPts val="3559"/>
              </a:lnSpc>
              <a:spcBef>
                <a:spcPct val="0"/>
              </a:spcBef>
            </a:pPr>
            <a:r>
              <a:rPr lang="en-US" sz="2579" spc="252">
                <a:solidFill>
                  <a:srgbClr val="FFFFFF"/>
                </a:solidFill>
                <a:latin typeface="Montserrat Light"/>
              </a:rPr>
              <a:t>To make the rental price prediction model accessible to everyone, I converted it into a Flask web application. This allows users to input property details and get predicted rental prices through a user-friendly interface.</a:t>
            </a:r>
          </a:p>
        </p:txBody>
      </p:sp>
      <p:sp>
        <p:nvSpPr>
          <p:cNvPr id="5" name="Freeform 5"/>
          <p:cNvSpPr/>
          <p:nvPr/>
        </p:nvSpPr>
        <p:spPr>
          <a:xfrm flipH="1">
            <a:off x="15122292" y="4609739"/>
            <a:ext cx="7994912" cy="5849611"/>
          </a:xfrm>
          <a:custGeom>
            <a:avLst/>
            <a:gdLst/>
            <a:ahLst/>
            <a:cxnLst/>
            <a:rect l="l" t="t" r="r" b="b"/>
            <a:pathLst>
              <a:path w="7994912" h="5849611">
                <a:moveTo>
                  <a:pt x="7994912" y="0"/>
                </a:moveTo>
                <a:lnTo>
                  <a:pt x="0" y="0"/>
                </a:lnTo>
                <a:lnTo>
                  <a:pt x="0" y="5849610"/>
                </a:lnTo>
                <a:lnTo>
                  <a:pt x="7994912" y="5849610"/>
                </a:lnTo>
                <a:lnTo>
                  <a:pt x="7994912"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spTree>
  </p:cSld>
  <p:clrMapOvr>
    <a:masterClrMapping/>
  </p:clrMapOvr>
  <p:transition spd="slow">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461</Words>
  <Application>Microsoft Office PowerPoint</Application>
  <PresentationFormat>Custom</PresentationFormat>
  <Paragraphs>54</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League Spartan</vt:lpstr>
      <vt:lpstr>Arial</vt:lpstr>
      <vt:lpstr>League Spartan Semi-Bold</vt:lpstr>
      <vt:lpstr>Calibri</vt:lpstr>
      <vt:lpstr>Montserrat Light Bold</vt:lpstr>
      <vt:lpstr>Montserrat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by Pranay Bangar</dc:title>
  <cp:lastModifiedBy>nikita bangar</cp:lastModifiedBy>
  <cp:revision>2</cp:revision>
  <dcterms:created xsi:type="dcterms:W3CDTF">2006-08-16T00:00:00Z</dcterms:created>
  <dcterms:modified xsi:type="dcterms:W3CDTF">2024-07-18T06:24:34Z</dcterms:modified>
  <dc:identifier>DAGF20HZQqg</dc:identifier>
</cp:coreProperties>
</file>

<file path=docProps/thumbnail.jpeg>
</file>